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9" r:id="rId2"/>
    <p:sldId id="270" r:id="rId3"/>
    <p:sldId id="325" r:id="rId4"/>
    <p:sldId id="307" r:id="rId5"/>
    <p:sldId id="256" r:id="rId6"/>
    <p:sldId id="302" r:id="rId7"/>
    <p:sldId id="301" r:id="rId8"/>
    <p:sldId id="303" r:id="rId9"/>
    <p:sldId id="304" r:id="rId10"/>
    <p:sldId id="309" r:id="rId11"/>
    <p:sldId id="275" r:id="rId12"/>
    <p:sldId id="276" r:id="rId13"/>
    <p:sldId id="277" r:id="rId14"/>
    <p:sldId id="262" r:id="rId15"/>
    <p:sldId id="280" r:id="rId16"/>
    <p:sldId id="281" r:id="rId17"/>
    <p:sldId id="282" r:id="rId18"/>
    <p:sldId id="283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33CC"/>
    <a:srgbClr val="48B85B"/>
    <a:srgbClr val="FF9900"/>
    <a:srgbClr val="FA061D"/>
    <a:srgbClr val="00FF00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C5F4F9-5599-4E1D-B483-DCD7DF6C31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37FA4C-C346-4601-B568-65BB4792D5AD}">
      <dgm:prSet phldrT="[Text]" custT="1"/>
      <dgm:spPr/>
      <dgm:t>
        <a:bodyPr/>
        <a:lstStyle/>
        <a:p>
          <a:r>
            <a:rPr lang="en-US" sz="1800" dirty="0" smtClean="0"/>
            <a:t>Relate all V(</a:t>
          </a:r>
          <a:r>
            <a:rPr lang="en-US" sz="1800" dirty="0" smtClean="0">
              <a:latin typeface="Symbol" pitchFamily="18" charset="2"/>
            </a:rPr>
            <a:t>u</a:t>
          </a:r>
          <a:r>
            <a:rPr lang="en-US" sz="1800" dirty="0" smtClean="0">
              <a:latin typeface="+mn-lt"/>
            </a:rPr>
            <a:t>)</a:t>
          </a:r>
          <a:r>
            <a:rPr lang="en-US" sz="1800" baseline="0" dirty="0" smtClean="0"/>
            <a:t> to X</a:t>
          </a:r>
          <a:r>
            <a:rPr lang="en-US" sz="1800" baseline="-25000" dirty="0" smtClean="0"/>
            <a:t>A</a:t>
          </a:r>
          <a:endParaRPr lang="en-US" sz="1800" dirty="0"/>
        </a:p>
      </dgm:t>
    </dgm:pt>
    <dgm:pt modelId="{DB7F044C-4F91-4782-ADC0-071E30F5AA1A}" type="parTrans" cxnId="{991BB68B-327F-4867-A2D5-D77A7DF67895}">
      <dgm:prSet/>
      <dgm:spPr/>
      <dgm:t>
        <a:bodyPr/>
        <a:lstStyle/>
        <a:p>
          <a:endParaRPr lang="en-US"/>
        </a:p>
      </dgm:t>
    </dgm:pt>
    <dgm:pt modelId="{9846AC1F-73BF-4B08-9923-0F4E95044581}" type="sibTrans" cxnId="{991BB68B-327F-4867-A2D5-D77A7DF67895}">
      <dgm:prSet/>
      <dgm:spPr/>
      <dgm:t>
        <a:bodyPr/>
        <a:lstStyle/>
        <a:p>
          <a:endParaRPr lang="en-US"/>
        </a:p>
      </dgm:t>
    </dgm:pt>
    <dgm:pt modelId="{364FDD13-A693-41CA-AA61-F5C0C405A6B4}">
      <dgm:prSet phldrT="[Text]" custT="1"/>
      <dgm:spPr/>
      <dgm:t>
        <a:bodyPr/>
        <a:lstStyle/>
        <a:p>
          <a:endParaRPr lang="en-US" sz="2000" baseline="0" dirty="0" smtClean="0">
            <a:latin typeface="Arial"/>
            <a:cs typeface="Arial"/>
          </a:endParaRPr>
        </a:p>
      </dgm:t>
    </dgm:pt>
    <dgm:pt modelId="{8067F066-8599-49BE-AC02-5ABB394A8FF7}" type="parTrans" cxnId="{7388D069-91F1-439F-9B85-A63F57E58A88}">
      <dgm:prSet/>
      <dgm:spPr/>
      <dgm:t>
        <a:bodyPr/>
        <a:lstStyle/>
        <a:p>
          <a:endParaRPr lang="en-US"/>
        </a:p>
      </dgm:t>
    </dgm:pt>
    <dgm:pt modelId="{CBDCC48E-97A7-42FB-8FE8-A282CC5D97D7}" type="sibTrans" cxnId="{7388D069-91F1-439F-9B85-A63F57E58A88}">
      <dgm:prSet/>
      <dgm:spPr/>
      <dgm:t>
        <a:bodyPr/>
        <a:lstStyle/>
        <a:p>
          <a:endParaRPr lang="en-US"/>
        </a:p>
      </dgm:t>
    </dgm:pt>
    <dgm:pt modelId="{F9E1D893-5FA0-4905-B9E6-4E37ADE31E40}">
      <dgm:prSet phldrT="[Text]" custT="1"/>
      <dgm:spPr/>
      <dgm:t>
        <a:bodyPr/>
        <a:lstStyle/>
        <a:p>
          <a:r>
            <a:rPr lang="en-US" sz="1800" dirty="0" smtClean="0"/>
            <a:t>Put together</a:t>
          </a:r>
          <a:endParaRPr lang="en-US" sz="1800" dirty="0"/>
        </a:p>
      </dgm:t>
    </dgm:pt>
    <dgm:pt modelId="{FB2CBA32-F5EB-4428-8F2F-B2426B0EF28E}" type="sibTrans" cxnId="{0EC4777F-60BF-414A-ACFD-998B29600CD8}">
      <dgm:prSet/>
      <dgm:spPr/>
      <dgm:t>
        <a:bodyPr/>
        <a:lstStyle/>
        <a:p>
          <a:endParaRPr lang="en-US"/>
        </a:p>
      </dgm:t>
    </dgm:pt>
    <dgm:pt modelId="{BD5BC317-ACDC-4475-9A88-3979C7931DDC}" type="parTrans" cxnId="{0EC4777F-60BF-414A-ACFD-998B29600CD8}">
      <dgm:prSet/>
      <dgm:spPr/>
      <dgm:t>
        <a:bodyPr/>
        <a:lstStyle/>
        <a:p>
          <a:endParaRPr lang="en-US"/>
        </a:p>
      </dgm:t>
    </dgm:pt>
    <dgm:pt modelId="{BC59F54A-2366-486A-87D7-1624233A3C18}" type="pres">
      <dgm:prSet presAssocID="{A8C5F4F9-5599-4E1D-B483-DCD7DF6C31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45BAC-09DD-4388-999B-B6B73AE81541}" type="pres">
      <dgm:prSet presAssocID="{5B37FA4C-C346-4601-B568-65BB4792D5AD}" presName="composite" presStyleCnt="0"/>
      <dgm:spPr/>
    </dgm:pt>
    <dgm:pt modelId="{879A7E9F-1D19-43DE-8E8C-CC359D0CA464}" type="pres">
      <dgm:prSet presAssocID="{5B37FA4C-C346-4601-B568-65BB4792D5A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9EF5C-C639-44FF-B0B4-32089E0D86B5}" type="pres">
      <dgm:prSet presAssocID="{5B37FA4C-C346-4601-B568-65BB4792D5AD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0EE29-9C2B-4A22-9BD4-3AD6A8156BBF}" type="pres">
      <dgm:prSet presAssocID="{9846AC1F-73BF-4B08-9923-0F4E95044581}" presName="sp" presStyleCnt="0"/>
      <dgm:spPr/>
    </dgm:pt>
    <dgm:pt modelId="{9BEA906D-A047-417F-B0FE-1DBA91115F3B}" type="pres">
      <dgm:prSet presAssocID="{F9E1D893-5FA0-4905-B9E6-4E37ADE31E40}" presName="composite" presStyleCnt="0"/>
      <dgm:spPr/>
    </dgm:pt>
    <dgm:pt modelId="{4FAB5ACF-F099-4769-A59F-0AFFC5B340AF}" type="pres">
      <dgm:prSet presAssocID="{F9E1D893-5FA0-4905-B9E6-4E37ADE31E4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5429D-48E5-4FE2-AEA7-7DDEC82C6C48}" type="pres">
      <dgm:prSet presAssocID="{F9E1D893-5FA0-4905-B9E6-4E37ADE31E4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EBC1B4-D7C9-47C7-8139-1938FE3FAD96}" type="presOf" srcId="{A8C5F4F9-5599-4E1D-B483-DCD7DF6C31CC}" destId="{BC59F54A-2366-486A-87D7-1624233A3C18}" srcOrd="0" destOrd="0" presId="urn:microsoft.com/office/officeart/2005/8/layout/chevron2"/>
    <dgm:cxn modelId="{991BB68B-327F-4867-A2D5-D77A7DF67895}" srcId="{A8C5F4F9-5599-4E1D-B483-DCD7DF6C31CC}" destId="{5B37FA4C-C346-4601-B568-65BB4792D5AD}" srcOrd="0" destOrd="0" parTransId="{DB7F044C-4F91-4782-ADC0-071E30F5AA1A}" sibTransId="{9846AC1F-73BF-4B08-9923-0F4E95044581}"/>
    <dgm:cxn modelId="{88DA5026-76AC-4E05-B2FF-7D11042F1C16}" type="presOf" srcId="{364FDD13-A693-41CA-AA61-F5C0C405A6B4}" destId="{5EA9EF5C-C639-44FF-B0B4-32089E0D86B5}" srcOrd="0" destOrd="0" presId="urn:microsoft.com/office/officeart/2005/8/layout/chevron2"/>
    <dgm:cxn modelId="{7388D069-91F1-439F-9B85-A63F57E58A88}" srcId="{5B37FA4C-C346-4601-B568-65BB4792D5AD}" destId="{364FDD13-A693-41CA-AA61-F5C0C405A6B4}" srcOrd="0" destOrd="0" parTransId="{8067F066-8599-49BE-AC02-5ABB394A8FF7}" sibTransId="{CBDCC48E-97A7-42FB-8FE8-A282CC5D97D7}"/>
    <dgm:cxn modelId="{5A2A9BFE-2027-4543-B320-F8DF8F358427}" type="presOf" srcId="{F9E1D893-5FA0-4905-B9E6-4E37ADE31E40}" destId="{4FAB5ACF-F099-4769-A59F-0AFFC5B340AF}" srcOrd="0" destOrd="0" presId="urn:microsoft.com/office/officeart/2005/8/layout/chevron2"/>
    <dgm:cxn modelId="{0EC4777F-60BF-414A-ACFD-998B29600CD8}" srcId="{A8C5F4F9-5599-4E1D-B483-DCD7DF6C31CC}" destId="{F9E1D893-5FA0-4905-B9E6-4E37ADE31E40}" srcOrd="1" destOrd="0" parTransId="{BD5BC317-ACDC-4475-9A88-3979C7931DDC}" sibTransId="{FB2CBA32-F5EB-4428-8F2F-B2426B0EF28E}"/>
    <dgm:cxn modelId="{EE582502-0261-4E1F-8840-6E2D5B4D9336}" type="presOf" srcId="{5B37FA4C-C346-4601-B568-65BB4792D5AD}" destId="{879A7E9F-1D19-43DE-8E8C-CC359D0CA464}" srcOrd="0" destOrd="0" presId="urn:microsoft.com/office/officeart/2005/8/layout/chevron2"/>
    <dgm:cxn modelId="{2F06C5F4-AFF8-4F8E-84EF-F14F78F2DB98}" type="presParOf" srcId="{BC59F54A-2366-486A-87D7-1624233A3C18}" destId="{AFA45BAC-09DD-4388-999B-B6B73AE81541}" srcOrd="0" destOrd="0" presId="urn:microsoft.com/office/officeart/2005/8/layout/chevron2"/>
    <dgm:cxn modelId="{128C1543-0C05-4005-82E0-39F99AE31AB3}" type="presParOf" srcId="{AFA45BAC-09DD-4388-999B-B6B73AE81541}" destId="{879A7E9F-1D19-43DE-8E8C-CC359D0CA464}" srcOrd="0" destOrd="0" presId="urn:microsoft.com/office/officeart/2005/8/layout/chevron2"/>
    <dgm:cxn modelId="{B1AB3845-2737-4A22-8E2D-A1D2EE0F32C4}" type="presParOf" srcId="{AFA45BAC-09DD-4388-999B-B6B73AE81541}" destId="{5EA9EF5C-C639-44FF-B0B4-32089E0D86B5}" srcOrd="1" destOrd="0" presId="urn:microsoft.com/office/officeart/2005/8/layout/chevron2"/>
    <dgm:cxn modelId="{A577E160-7175-4836-A70C-8AC49804A4C6}" type="presParOf" srcId="{BC59F54A-2366-486A-87D7-1624233A3C18}" destId="{91A0EE29-9C2B-4A22-9BD4-3AD6A8156BBF}" srcOrd="1" destOrd="0" presId="urn:microsoft.com/office/officeart/2005/8/layout/chevron2"/>
    <dgm:cxn modelId="{01EF2D41-60C1-43FD-9D47-B778F3B65431}" type="presParOf" srcId="{BC59F54A-2366-486A-87D7-1624233A3C18}" destId="{9BEA906D-A047-417F-B0FE-1DBA91115F3B}" srcOrd="2" destOrd="0" presId="urn:microsoft.com/office/officeart/2005/8/layout/chevron2"/>
    <dgm:cxn modelId="{14B4CCC1-C726-4C30-9299-A4644C469705}" type="presParOf" srcId="{9BEA906D-A047-417F-B0FE-1DBA91115F3B}" destId="{4FAB5ACF-F099-4769-A59F-0AFFC5B340AF}" srcOrd="0" destOrd="0" presId="urn:microsoft.com/office/officeart/2005/8/layout/chevron2"/>
    <dgm:cxn modelId="{82F46166-36F0-48A8-823B-9C37F50CD7ED}" type="presParOf" srcId="{9BEA906D-A047-417F-B0FE-1DBA91115F3B}" destId="{1DE5429D-48E5-4FE2-AEA7-7DDEC82C6C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C5F4F9-5599-4E1D-B483-DCD7DF6C31C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37FA4C-C346-4601-B568-65BB4792D5AD}">
      <dgm:prSet phldrT="[Text]" custT="1"/>
      <dgm:spPr/>
      <dgm:t>
        <a:bodyPr/>
        <a:lstStyle/>
        <a:p>
          <a:r>
            <a:rPr lang="en-US" sz="2000" dirty="0" smtClean="0"/>
            <a:t>Relate all </a:t>
          </a:r>
          <a:r>
            <a:rPr lang="en-US" sz="2000" dirty="0" err="1" smtClean="0"/>
            <a:t>r</a:t>
          </a:r>
          <a:r>
            <a:rPr lang="en-US" sz="2000" baseline="-25000" dirty="0" err="1" smtClean="0"/>
            <a:t>j</a:t>
          </a:r>
          <a:r>
            <a:rPr lang="en-US" sz="2000" baseline="0" dirty="0" smtClean="0"/>
            <a:t> to </a:t>
          </a:r>
          <a:r>
            <a:rPr lang="en-US" sz="2000" baseline="0" dirty="0" err="1" smtClean="0"/>
            <a:t>C</a:t>
          </a:r>
          <a:r>
            <a:rPr lang="en-US" sz="2000" baseline="-25000" dirty="0" err="1" smtClean="0"/>
            <a:t>j</a:t>
          </a:r>
          <a:endParaRPr lang="en-US" sz="2000" dirty="0"/>
        </a:p>
      </dgm:t>
    </dgm:pt>
    <dgm:pt modelId="{DB7F044C-4F91-4782-ADC0-071E30F5AA1A}" type="parTrans" cxnId="{991BB68B-327F-4867-A2D5-D77A7DF67895}">
      <dgm:prSet/>
      <dgm:spPr/>
      <dgm:t>
        <a:bodyPr/>
        <a:lstStyle/>
        <a:p>
          <a:endParaRPr lang="en-US"/>
        </a:p>
      </dgm:t>
    </dgm:pt>
    <dgm:pt modelId="{9846AC1F-73BF-4B08-9923-0F4E95044581}" type="sibTrans" cxnId="{991BB68B-327F-4867-A2D5-D77A7DF67895}">
      <dgm:prSet/>
      <dgm:spPr/>
      <dgm:t>
        <a:bodyPr/>
        <a:lstStyle/>
        <a:p>
          <a:endParaRPr lang="en-US"/>
        </a:p>
      </dgm:t>
    </dgm:pt>
    <dgm:pt modelId="{364FDD13-A693-41CA-AA61-F5C0C405A6B4}">
      <dgm:prSet phldrT="[Text]" custT="1"/>
      <dgm:spPr/>
      <dgm:t>
        <a:bodyPr/>
        <a:lstStyle/>
        <a:p>
          <a:pPr marL="1433513" indent="-457200"/>
          <a:r>
            <a:rPr lang="en-US" sz="2000" dirty="0" err="1" smtClean="0">
              <a:latin typeface="Symbol" pitchFamily="18" charset="2"/>
            </a:rPr>
            <a:t>n</a:t>
          </a:r>
          <a:r>
            <a:rPr lang="en-US" sz="2000" baseline="-25000" dirty="0" err="1" smtClean="0">
              <a:latin typeface="+mn-lt"/>
            </a:rPr>
            <a:t>j</a:t>
          </a:r>
          <a:r>
            <a:rPr lang="en-US" sz="2000" baseline="-25000" dirty="0" smtClean="0">
              <a:latin typeface="+mn-lt"/>
            </a:rPr>
            <a:t> </a:t>
          </a:r>
          <a:r>
            <a:rPr lang="en-US" sz="2000" baseline="0" dirty="0" smtClean="0">
              <a:latin typeface="Arial"/>
              <a:cs typeface="Arial"/>
            </a:rPr>
            <a:t>≡ stoichiometric coefficient</a:t>
          </a:r>
          <a:endParaRPr lang="en-US" sz="2000" baseline="0" dirty="0" smtClean="0">
            <a:latin typeface="+mn-lt"/>
            <a:cs typeface="Arial"/>
          </a:endParaRPr>
        </a:p>
      </dgm:t>
    </dgm:pt>
    <dgm:pt modelId="{8067F066-8599-49BE-AC02-5ABB394A8FF7}" type="parTrans" cxnId="{7388D069-91F1-439F-9B85-A63F57E58A88}">
      <dgm:prSet/>
      <dgm:spPr/>
      <dgm:t>
        <a:bodyPr/>
        <a:lstStyle/>
        <a:p>
          <a:endParaRPr lang="en-US"/>
        </a:p>
      </dgm:t>
    </dgm:pt>
    <dgm:pt modelId="{CBDCC48E-97A7-42FB-8FE8-A282CC5D97D7}" type="sibTrans" cxnId="{7388D069-91F1-439F-9B85-A63F57E58A88}">
      <dgm:prSet/>
      <dgm:spPr/>
      <dgm:t>
        <a:bodyPr/>
        <a:lstStyle/>
        <a:p>
          <a:endParaRPr lang="en-US"/>
        </a:p>
      </dgm:t>
    </dgm:pt>
    <dgm:pt modelId="{E57E5472-626D-4BA2-B581-5B61DDDFE84E}">
      <dgm:prSet phldrT="[Text]"/>
      <dgm:spPr/>
      <dgm:t>
        <a:bodyPr/>
        <a:lstStyle/>
        <a:p>
          <a:r>
            <a:rPr lang="en-US" smtClean="0"/>
            <a:t> </a:t>
          </a:r>
          <a:endParaRPr lang="en-US" dirty="0"/>
        </a:p>
      </dgm:t>
    </dgm:pt>
    <dgm:pt modelId="{F8C7D7D6-F557-43A2-AFDE-9AA60FC5412A}" type="parTrans" cxnId="{F094D2EF-996B-435E-B106-C888AC488DB1}">
      <dgm:prSet/>
      <dgm:spPr/>
      <dgm:t>
        <a:bodyPr/>
        <a:lstStyle/>
        <a:p>
          <a:endParaRPr lang="en-US"/>
        </a:p>
      </dgm:t>
    </dgm:pt>
    <dgm:pt modelId="{F5B1986E-EDB1-44ED-9742-D0983605C81A}" type="sibTrans" cxnId="{F094D2EF-996B-435E-B106-C888AC488DB1}">
      <dgm:prSet/>
      <dgm:spPr/>
      <dgm:t>
        <a:bodyPr/>
        <a:lstStyle/>
        <a:p>
          <a:endParaRPr lang="en-US"/>
        </a:p>
      </dgm:t>
    </dgm:pt>
    <dgm:pt modelId="{F9E1D893-5FA0-4905-B9E6-4E37ADE31E40}">
      <dgm:prSet phldrT="[Text]" custT="1"/>
      <dgm:spPr/>
      <dgm:t>
        <a:bodyPr/>
        <a:lstStyle/>
        <a:p>
          <a:endParaRPr lang="en-US" sz="1800" dirty="0" smtClean="0"/>
        </a:p>
        <a:p>
          <a:r>
            <a:rPr lang="en-US" sz="1800" dirty="0" smtClean="0"/>
            <a:t>Relate all </a:t>
          </a:r>
          <a:r>
            <a:rPr lang="en-US" sz="1800" dirty="0" err="1" smtClean="0"/>
            <a:t>C</a:t>
          </a:r>
          <a:r>
            <a:rPr lang="en-US" sz="1800" baseline="-25000" dirty="0" err="1" smtClean="0"/>
            <a:t>j</a:t>
          </a:r>
          <a:r>
            <a:rPr lang="en-US" sz="1800" baseline="0" dirty="0" smtClean="0"/>
            <a:t>(X</a:t>
          </a:r>
          <a:r>
            <a:rPr lang="en-US" sz="1800" baseline="-25000" dirty="0" smtClean="0"/>
            <a:t>A</a:t>
          </a:r>
          <a:r>
            <a:rPr lang="en-US" sz="1800" baseline="0" dirty="0" smtClean="0"/>
            <a:t>)</a:t>
          </a:r>
          <a:r>
            <a:rPr lang="en-US" sz="1800" dirty="0" smtClean="0"/>
            <a:t> to V(</a:t>
          </a:r>
          <a:r>
            <a:rPr lang="en-US" sz="1800" dirty="0" smtClean="0">
              <a:latin typeface="Symbol" pitchFamily="18" charset="2"/>
            </a:rPr>
            <a:t>u</a:t>
          </a:r>
          <a:r>
            <a:rPr lang="en-US" sz="1800" dirty="0" smtClean="0"/>
            <a:t>)</a:t>
          </a:r>
          <a:endParaRPr lang="en-US" sz="1800" dirty="0"/>
        </a:p>
      </dgm:t>
    </dgm:pt>
    <dgm:pt modelId="{FB2CBA32-F5EB-4428-8F2F-B2426B0EF28E}" type="sibTrans" cxnId="{0EC4777F-60BF-414A-ACFD-998B29600CD8}">
      <dgm:prSet/>
      <dgm:spPr/>
      <dgm:t>
        <a:bodyPr/>
        <a:lstStyle/>
        <a:p>
          <a:endParaRPr lang="en-US"/>
        </a:p>
      </dgm:t>
    </dgm:pt>
    <dgm:pt modelId="{BD5BC317-ACDC-4475-9A88-3979C7931DDC}" type="parTrans" cxnId="{0EC4777F-60BF-414A-ACFD-998B29600CD8}">
      <dgm:prSet/>
      <dgm:spPr/>
      <dgm:t>
        <a:bodyPr/>
        <a:lstStyle/>
        <a:p>
          <a:endParaRPr lang="en-US"/>
        </a:p>
      </dgm:t>
    </dgm:pt>
    <dgm:pt modelId="{ACC1AC1C-4178-4E75-931E-EF052F713B6A}">
      <dgm:prSet phldrT="[Text]" custT="1"/>
      <dgm:spPr/>
      <dgm:t>
        <a:bodyPr/>
        <a:lstStyle/>
        <a:p>
          <a:pPr marL="1433513" indent="-457200"/>
          <a:r>
            <a:rPr lang="en-US" sz="2000" baseline="0" dirty="0" smtClean="0">
              <a:latin typeface="Arial"/>
              <a:cs typeface="Arial"/>
              <a:sym typeface="Symbol"/>
            </a:rPr>
            <a:t> for products, </a:t>
          </a:r>
          <a:r>
            <a:rPr lang="en-US" sz="2000" baseline="0" dirty="0" smtClean="0">
              <a:latin typeface="Meiryo"/>
              <a:ea typeface="Meiryo"/>
              <a:cs typeface="Arial"/>
              <a:sym typeface="Symbol"/>
            </a:rPr>
            <a:t>⊖ </a:t>
          </a:r>
          <a:r>
            <a:rPr lang="en-US" sz="2000" baseline="0" dirty="0" smtClean="0">
              <a:latin typeface="+mn-lt"/>
              <a:ea typeface="Meiryo"/>
              <a:cs typeface="Arial"/>
              <a:sym typeface="Symbol"/>
            </a:rPr>
            <a:t>for reactants</a:t>
          </a:r>
          <a:endParaRPr lang="en-US" sz="2000" baseline="0" dirty="0" smtClean="0">
            <a:latin typeface="+mn-lt"/>
            <a:cs typeface="Arial"/>
          </a:endParaRPr>
        </a:p>
      </dgm:t>
    </dgm:pt>
    <dgm:pt modelId="{BB2D7D53-073A-465F-B86E-56AA06B9BAC0}" type="parTrans" cxnId="{38A0B34C-A283-4495-92D9-99E8D8B51393}">
      <dgm:prSet/>
      <dgm:spPr/>
      <dgm:t>
        <a:bodyPr/>
        <a:lstStyle/>
        <a:p>
          <a:endParaRPr lang="en-US"/>
        </a:p>
      </dgm:t>
    </dgm:pt>
    <dgm:pt modelId="{1771A572-C049-41D7-97AA-2A008C0C43F9}" type="sibTrans" cxnId="{38A0B34C-A283-4495-92D9-99E8D8B51393}">
      <dgm:prSet/>
      <dgm:spPr/>
      <dgm:t>
        <a:bodyPr/>
        <a:lstStyle/>
        <a:p>
          <a:endParaRPr lang="en-US"/>
        </a:p>
      </dgm:t>
    </dgm:pt>
    <dgm:pt modelId="{BC59F54A-2366-486A-87D7-1624233A3C18}" type="pres">
      <dgm:prSet presAssocID="{A8C5F4F9-5599-4E1D-B483-DCD7DF6C31C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FA45BAC-09DD-4388-999B-B6B73AE81541}" type="pres">
      <dgm:prSet presAssocID="{5B37FA4C-C346-4601-B568-65BB4792D5AD}" presName="composite" presStyleCnt="0"/>
      <dgm:spPr/>
    </dgm:pt>
    <dgm:pt modelId="{879A7E9F-1D19-43DE-8E8C-CC359D0CA464}" type="pres">
      <dgm:prSet presAssocID="{5B37FA4C-C346-4601-B568-65BB4792D5AD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A9EF5C-C639-44FF-B0B4-32089E0D86B5}" type="pres">
      <dgm:prSet presAssocID="{5B37FA4C-C346-4601-B568-65BB4792D5AD}" presName="descendantText" presStyleLbl="alignAcc1" presStyleIdx="0" presStyleCnt="2" custScale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A0EE29-9C2B-4A22-9BD4-3AD6A8156BBF}" type="pres">
      <dgm:prSet presAssocID="{9846AC1F-73BF-4B08-9923-0F4E95044581}" presName="sp" presStyleCnt="0"/>
      <dgm:spPr/>
    </dgm:pt>
    <dgm:pt modelId="{9BEA906D-A047-417F-B0FE-1DBA91115F3B}" type="pres">
      <dgm:prSet presAssocID="{F9E1D893-5FA0-4905-B9E6-4E37ADE31E40}" presName="composite" presStyleCnt="0"/>
      <dgm:spPr/>
    </dgm:pt>
    <dgm:pt modelId="{4FAB5ACF-F099-4769-A59F-0AFFC5B340AF}" type="pres">
      <dgm:prSet presAssocID="{F9E1D893-5FA0-4905-B9E6-4E37ADE31E4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5429D-48E5-4FE2-AEA7-7DDEC82C6C48}" type="pres">
      <dgm:prSet presAssocID="{F9E1D893-5FA0-4905-B9E6-4E37ADE31E4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388D069-91F1-439F-9B85-A63F57E58A88}" srcId="{5B37FA4C-C346-4601-B568-65BB4792D5AD}" destId="{364FDD13-A693-41CA-AA61-F5C0C405A6B4}" srcOrd="0" destOrd="0" parTransId="{8067F066-8599-49BE-AC02-5ABB394A8FF7}" sibTransId="{CBDCC48E-97A7-42FB-8FE8-A282CC5D97D7}"/>
    <dgm:cxn modelId="{0EC4777F-60BF-414A-ACFD-998B29600CD8}" srcId="{A8C5F4F9-5599-4E1D-B483-DCD7DF6C31CC}" destId="{F9E1D893-5FA0-4905-B9E6-4E37ADE31E40}" srcOrd="1" destOrd="0" parTransId="{BD5BC317-ACDC-4475-9A88-3979C7931DDC}" sibTransId="{FB2CBA32-F5EB-4428-8F2F-B2426B0EF28E}"/>
    <dgm:cxn modelId="{07F03A01-47D4-4E4D-A81A-A0748167EB66}" type="presOf" srcId="{F9E1D893-5FA0-4905-B9E6-4E37ADE31E40}" destId="{4FAB5ACF-F099-4769-A59F-0AFFC5B340AF}" srcOrd="0" destOrd="0" presId="urn:microsoft.com/office/officeart/2005/8/layout/chevron2"/>
    <dgm:cxn modelId="{00CD202E-98B7-4213-A15F-36CC0E503945}" type="presOf" srcId="{A8C5F4F9-5599-4E1D-B483-DCD7DF6C31CC}" destId="{BC59F54A-2366-486A-87D7-1624233A3C18}" srcOrd="0" destOrd="0" presId="urn:microsoft.com/office/officeart/2005/8/layout/chevron2"/>
    <dgm:cxn modelId="{D261BEC7-D214-4578-B80D-F65D90B20DB2}" type="presOf" srcId="{5B37FA4C-C346-4601-B568-65BB4792D5AD}" destId="{879A7E9F-1D19-43DE-8E8C-CC359D0CA464}" srcOrd="0" destOrd="0" presId="urn:microsoft.com/office/officeart/2005/8/layout/chevron2"/>
    <dgm:cxn modelId="{EFEEA0EE-AF0B-4B09-B08A-6DBDD46DBB99}" type="presOf" srcId="{364FDD13-A693-41CA-AA61-F5C0C405A6B4}" destId="{5EA9EF5C-C639-44FF-B0B4-32089E0D86B5}" srcOrd="0" destOrd="0" presId="urn:microsoft.com/office/officeart/2005/8/layout/chevron2"/>
    <dgm:cxn modelId="{991BB68B-327F-4867-A2D5-D77A7DF67895}" srcId="{A8C5F4F9-5599-4E1D-B483-DCD7DF6C31CC}" destId="{5B37FA4C-C346-4601-B568-65BB4792D5AD}" srcOrd="0" destOrd="0" parTransId="{DB7F044C-4F91-4782-ADC0-071E30F5AA1A}" sibTransId="{9846AC1F-73BF-4B08-9923-0F4E95044581}"/>
    <dgm:cxn modelId="{1AAD011A-3DD6-4787-9BA9-030B2F734235}" type="presOf" srcId="{ACC1AC1C-4178-4E75-931E-EF052F713B6A}" destId="{5EA9EF5C-C639-44FF-B0B4-32089E0D86B5}" srcOrd="0" destOrd="1" presId="urn:microsoft.com/office/officeart/2005/8/layout/chevron2"/>
    <dgm:cxn modelId="{F094D2EF-996B-435E-B106-C888AC488DB1}" srcId="{F9E1D893-5FA0-4905-B9E6-4E37ADE31E40}" destId="{E57E5472-626D-4BA2-B581-5B61DDDFE84E}" srcOrd="0" destOrd="0" parTransId="{F8C7D7D6-F557-43A2-AFDE-9AA60FC5412A}" sibTransId="{F5B1986E-EDB1-44ED-9742-D0983605C81A}"/>
    <dgm:cxn modelId="{38A0B34C-A283-4495-92D9-99E8D8B51393}" srcId="{5B37FA4C-C346-4601-B568-65BB4792D5AD}" destId="{ACC1AC1C-4178-4E75-931E-EF052F713B6A}" srcOrd="1" destOrd="0" parTransId="{BB2D7D53-073A-465F-B86E-56AA06B9BAC0}" sibTransId="{1771A572-C049-41D7-97AA-2A008C0C43F9}"/>
    <dgm:cxn modelId="{416DFC6F-5165-4016-B6BA-2E69B63C5848}" type="presOf" srcId="{E57E5472-626D-4BA2-B581-5B61DDDFE84E}" destId="{1DE5429D-48E5-4FE2-AEA7-7DDEC82C6C48}" srcOrd="0" destOrd="0" presId="urn:microsoft.com/office/officeart/2005/8/layout/chevron2"/>
    <dgm:cxn modelId="{5BB4BEF1-60DC-45D7-A272-9D64572C5561}" type="presParOf" srcId="{BC59F54A-2366-486A-87D7-1624233A3C18}" destId="{AFA45BAC-09DD-4388-999B-B6B73AE81541}" srcOrd="0" destOrd="0" presId="urn:microsoft.com/office/officeart/2005/8/layout/chevron2"/>
    <dgm:cxn modelId="{176377E7-08B5-456A-A0EA-F5C6A74CA36A}" type="presParOf" srcId="{AFA45BAC-09DD-4388-999B-B6B73AE81541}" destId="{879A7E9F-1D19-43DE-8E8C-CC359D0CA464}" srcOrd="0" destOrd="0" presId="urn:microsoft.com/office/officeart/2005/8/layout/chevron2"/>
    <dgm:cxn modelId="{246A1558-99F7-4EA2-B85E-ED329D153D6E}" type="presParOf" srcId="{AFA45BAC-09DD-4388-999B-B6B73AE81541}" destId="{5EA9EF5C-C639-44FF-B0B4-32089E0D86B5}" srcOrd="1" destOrd="0" presId="urn:microsoft.com/office/officeart/2005/8/layout/chevron2"/>
    <dgm:cxn modelId="{32DA89A3-CFA4-4D57-B7EF-F26612A8AC20}" type="presParOf" srcId="{BC59F54A-2366-486A-87D7-1624233A3C18}" destId="{91A0EE29-9C2B-4A22-9BD4-3AD6A8156BBF}" srcOrd="1" destOrd="0" presId="urn:microsoft.com/office/officeart/2005/8/layout/chevron2"/>
    <dgm:cxn modelId="{39C46C38-1548-453F-85A8-61A199C8A4FD}" type="presParOf" srcId="{BC59F54A-2366-486A-87D7-1624233A3C18}" destId="{9BEA906D-A047-417F-B0FE-1DBA91115F3B}" srcOrd="2" destOrd="0" presId="urn:microsoft.com/office/officeart/2005/8/layout/chevron2"/>
    <dgm:cxn modelId="{BBF09E90-3C07-43CD-9123-440FD78B0B56}" type="presParOf" srcId="{9BEA906D-A047-417F-B0FE-1DBA91115F3B}" destId="{4FAB5ACF-F099-4769-A59F-0AFFC5B340AF}" srcOrd="0" destOrd="0" presId="urn:microsoft.com/office/officeart/2005/8/layout/chevron2"/>
    <dgm:cxn modelId="{C7AC6781-14D8-49F8-90A3-B3CC63D382A3}" type="presParOf" srcId="{9BEA906D-A047-417F-B0FE-1DBA91115F3B}" destId="{1DE5429D-48E5-4FE2-AEA7-7DDEC82C6C4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A7E9F-1D19-43DE-8E8C-CC359D0CA464}">
      <dsp:nvSpPr>
        <dsp:cNvPr id="0" name=""/>
        <dsp:cNvSpPr/>
      </dsp:nvSpPr>
      <dsp:spPr>
        <a:xfrm rot="5400000">
          <a:off x="-244412" y="247752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Relate all V(</a:t>
          </a:r>
          <a:r>
            <a:rPr lang="en-US" sz="1800" kern="1200" dirty="0" smtClean="0">
              <a:latin typeface="Symbol" pitchFamily="18" charset="2"/>
            </a:rPr>
            <a:t>u</a:t>
          </a:r>
          <a:r>
            <a:rPr lang="en-US" sz="1800" kern="1200" dirty="0" smtClean="0">
              <a:latin typeface="+mn-lt"/>
            </a:rPr>
            <a:t>)</a:t>
          </a:r>
          <a:r>
            <a:rPr lang="en-US" sz="1800" kern="1200" baseline="0" dirty="0" smtClean="0"/>
            <a:t> to X</a:t>
          </a:r>
          <a:r>
            <a:rPr lang="en-US" sz="1800" kern="1200" baseline="-25000" dirty="0" smtClean="0"/>
            <a:t>A</a:t>
          </a:r>
          <a:endParaRPr lang="en-US" sz="1800" kern="1200" dirty="0"/>
        </a:p>
      </dsp:txBody>
      <dsp:txXfrm rot="-5400000">
        <a:off x="0" y="573635"/>
        <a:ext cx="1140590" cy="488824"/>
      </dsp:txXfrm>
    </dsp:sp>
    <dsp:sp modelId="{5EA9EF5C-C639-44FF-B0B4-32089E0D86B5}">
      <dsp:nvSpPr>
        <dsp:cNvPr id="0" name=""/>
        <dsp:cNvSpPr/>
      </dsp:nvSpPr>
      <dsp:spPr>
        <a:xfrm rot="5400000">
          <a:off x="4269556" y="-3125626"/>
          <a:ext cx="1059676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kern="1200" baseline="0" dirty="0" smtClean="0">
            <a:latin typeface="Arial"/>
            <a:cs typeface="Arial"/>
          </a:endParaRPr>
        </a:p>
      </dsp:txBody>
      <dsp:txXfrm rot="-5400000">
        <a:off x="1140590" y="55069"/>
        <a:ext cx="7265880" cy="956218"/>
      </dsp:txXfrm>
    </dsp:sp>
    <dsp:sp modelId="{4FAB5ACF-F099-4769-A59F-0AFFC5B340AF}">
      <dsp:nvSpPr>
        <dsp:cNvPr id="0" name=""/>
        <dsp:cNvSpPr/>
      </dsp:nvSpPr>
      <dsp:spPr>
        <a:xfrm rot="5400000">
          <a:off x="-244412" y="1583457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Put together</a:t>
          </a:r>
          <a:endParaRPr lang="en-US" sz="1800" kern="1200" dirty="0"/>
        </a:p>
      </dsp:txBody>
      <dsp:txXfrm rot="-5400000">
        <a:off x="0" y="1909340"/>
        <a:ext cx="1140590" cy="488824"/>
      </dsp:txXfrm>
    </dsp:sp>
    <dsp:sp modelId="{1DE5429D-48E5-4FE2-AEA7-7DDEC82C6C48}">
      <dsp:nvSpPr>
        <dsp:cNvPr id="0" name=""/>
        <dsp:cNvSpPr/>
      </dsp:nvSpPr>
      <dsp:spPr>
        <a:xfrm rot="5400000">
          <a:off x="4269835" y="-1790199"/>
          <a:ext cx="1059119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9A7E9F-1D19-43DE-8E8C-CC359D0CA464}">
      <dsp:nvSpPr>
        <dsp:cNvPr id="0" name=""/>
        <dsp:cNvSpPr/>
      </dsp:nvSpPr>
      <dsp:spPr>
        <a:xfrm rot="5400000">
          <a:off x="-244412" y="247752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Relate all </a:t>
          </a:r>
          <a:r>
            <a:rPr lang="en-US" sz="2000" kern="1200" dirty="0" err="1" smtClean="0"/>
            <a:t>r</a:t>
          </a:r>
          <a:r>
            <a:rPr lang="en-US" sz="2000" kern="1200" baseline="-25000" dirty="0" err="1" smtClean="0"/>
            <a:t>j</a:t>
          </a:r>
          <a:r>
            <a:rPr lang="en-US" sz="2000" kern="1200" baseline="0" dirty="0" smtClean="0"/>
            <a:t> to </a:t>
          </a:r>
          <a:r>
            <a:rPr lang="en-US" sz="2000" kern="1200" baseline="0" dirty="0" err="1" smtClean="0"/>
            <a:t>C</a:t>
          </a:r>
          <a:r>
            <a:rPr lang="en-US" sz="2000" kern="1200" baseline="-25000" dirty="0" err="1" smtClean="0"/>
            <a:t>j</a:t>
          </a:r>
          <a:endParaRPr lang="en-US" sz="2000" kern="1200" dirty="0"/>
        </a:p>
      </dsp:txBody>
      <dsp:txXfrm rot="-5400000">
        <a:off x="0" y="573635"/>
        <a:ext cx="1140590" cy="488824"/>
      </dsp:txXfrm>
    </dsp:sp>
    <dsp:sp modelId="{5EA9EF5C-C639-44FF-B0B4-32089E0D86B5}">
      <dsp:nvSpPr>
        <dsp:cNvPr id="0" name=""/>
        <dsp:cNvSpPr/>
      </dsp:nvSpPr>
      <dsp:spPr>
        <a:xfrm rot="5400000">
          <a:off x="4269556" y="-3125626"/>
          <a:ext cx="1059676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433513" lvl="1" indent="-4572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err="1" smtClean="0">
              <a:latin typeface="Symbol" pitchFamily="18" charset="2"/>
            </a:rPr>
            <a:t>n</a:t>
          </a:r>
          <a:r>
            <a:rPr lang="en-US" sz="2000" kern="1200" baseline="-25000" dirty="0" err="1" smtClean="0">
              <a:latin typeface="+mn-lt"/>
            </a:rPr>
            <a:t>j</a:t>
          </a:r>
          <a:r>
            <a:rPr lang="en-US" sz="2000" kern="1200" baseline="-25000" dirty="0" smtClean="0">
              <a:latin typeface="+mn-lt"/>
            </a:rPr>
            <a:t> </a:t>
          </a:r>
          <a:r>
            <a:rPr lang="en-US" sz="2000" kern="1200" baseline="0" dirty="0" smtClean="0">
              <a:latin typeface="Arial"/>
              <a:cs typeface="Arial"/>
            </a:rPr>
            <a:t>≡ stoichiometric coefficient</a:t>
          </a:r>
          <a:endParaRPr lang="en-US" sz="2000" kern="1200" baseline="0" dirty="0" smtClean="0">
            <a:latin typeface="+mn-lt"/>
            <a:cs typeface="Arial"/>
          </a:endParaRPr>
        </a:p>
        <a:p>
          <a:pPr marL="1433513" lvl="1" indent="-4572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baseline="0" dirty="0" smtClean="0">
              <a:latin typeface="Arial"/>
              <a:cs typeface="Arial"/>
              <a:sym typeface="Symbol"/>
            </a:rPr>
            <a:t> for products, </a:t>
          </a:r>
          <a:r>
            <a:rPr lang="en-US" sz="2000" kern="1200" baseline="0" dirty="0" smtClean="0">
              <a:latin typeface="Meiryo"/>
              <a:ea typeface="Meiryo"/>
              <a:cs typeface="Arial"/>
              <a:sym typeface="Symbol"/>
            </a:rPr>
            <a:t>⊖ </a:t>
          </a:r>
          <a:r>
            <a:rPr lang="en-US" sz="2000" kern="1200" baseline="0" dirty="0" smtClean="0">
              <a:latin typeface="+mn-lt"/>
              <a:ea typeface="Meiryo"/>
              <a:cs typeface="Arial"/>
              <a:sym typeface="Symbol"/>
            </a:rPr>
            <a:t>for reactants</a:t>
          </a:r>
          <a:endParaRPr lang="en-US" sz="2000" kern="1200" baseline="0" dirty="0" smtClean="0">
            <a:latin typeface="+mn-lt"/>
            <a:cs typeface="Arial"/>
          </a:endParaRPr>
        </a:p>
      </dsp:txBody>
      <dsp:txXfrm rot="-5400000">
        <a:off x="1140590" y="55069"/>
        <a:ext cx="7265880" cy="956218"/>
      </dsp:txXfrm>
    </dsp:sp>
    <dsp:sp modelId="{4FAB5ACF-F099-4769-A59F-0AFFC5B340AF}">
      <dsp:nvSpPr>
        <dsp:cNvPr id="0" name=""/>
        <dsp:cNvSpPr/>
      </dsp:nvSpPr>
      <dsp:spPr>
        <a:xfrm rot="5400000">
          <a:off x="-244412" y="1583457"/>
          <a:ext cx="1629414" cy="11405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Relate all </a:t>
          </a:r>
          <a:r>
            <a:rPr lang="en-US" sz="1800" kern="1200" dirty="0" err="1" smtClean="0"/>
            <a:t>C</a:t>
          </a:r>
          <a:r>
            <a:rPr lang="en-US" sz="1800" kern="1200" baseline="-25000" dirty="0" err="1" smtClean="0"/>
            <a:t>j</a:t>
          </a:r>
          <a:r>
            <a:rPr lang="en-US" sz="1800" kern="1200" baseline="0" dirty="0" smtClean="0"/>
            <a:t>(X</a:t>
          </a:r>
          <a:r>
            <a:rPr lang="en-US" sz="1800" kern="1200" baseline="-25000" dirty="0" smtClean="0"/>
            <a:t>A</a:t>
          </a:r>
          <a:r>
            <a:rPr lang="en-US" sz="1800" kern="1200" baseline="0" dirty="0" smtClean="0"/>
            <a:t>)</a:t>
          </a:r>
          <a:r>
            <a:rPr lang="en-US" sz="1800" kern="1200" dirty="0" smtClean="0"/>
            <a:t> to V(</a:t>
          </a:r>
          <a:r>
            <a:rPr lang="en-US" sz="1800" kern="1200" dirty="0" smtClean="0">
              <a:latin typeface="Symbol" pitchFamily="18" charset="2"/>
            </a:rPr>
            <a:t>u</a:t>
          </a:r>
          <a:r>
            <a:rPr lang="en-US" sz="1800" kern="1200" dirty="0" smtClean="0"/>
            <a:t>)</a:t>
          </a:r>
          <a:endParaRPr lang="en-US" sz="1800" kern="1200" dirty="0"/>
        </a:p>
      </dsp:txBody>
      <dsp:txXfrm rot="-5400000">
        <a:off x="0" y="1909340"/>
        <a:ext cx="1140590" cy="488824"/>
      </dsp:txXfrm>
    </dsp:sp>
    <dsp:sp modelId="{1DE5429D-48E5-4FE2-AEA7-7DDEC82C6C48}">
      <dsp:nvSpPr>
        <dsp:cNvPr id="0" name=""/>
        <dsp:cNvSpPr/>
      </dsp:nvSpPr>
      <dsp:spPr>
        <a:xfrm rot="5400000">
          <a:off x="4269835" y="-1790199"/>
          <a:ext cx="1059119" cy="731760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41275" rIns="41275" bIns="41275" numCol="1" spcCol="1270" anchor="ctr" anchorCtr="0">
          <a:noAutofit/>
        </a:bodyPr>
        <a:lstStyle/>
        <a:p>
          <a:pPr marL="285750" lvl="1" indent="-285750" algn="l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6500" kern="1200" smtClean="0"/>
            <a:t> </a:t>
          </a:r>
          <a:endParaRPr lang="en-US" sz="6500" kern="1200" dirty="0"/>
        </a:p>
      </dsp:txBody>
      <dsp:txXfrm rot="-5400000">
        <a:off x="1140590" y="1390748"/>
        <a:ext cx="7265907" cy="9557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6.wmf"/><Relationship Id="rId7" Type="http://schemas.openxmlformats.org/officeDocument/2006/relationships/image" Target="../media/image59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Relationship Id="rId14" Type="http://schemas.openxmlformats.org/officeDocument/2006/relationships/image" Target="../media/image7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0.wmf"/><Relationship Id="rId7" Type="http://schemas.openxmlformats.org/officeDocument/2006/relationships/image" Target="../media/image25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10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8.wmf"/><Relationship Id="rId4" Type="http://schemas.openxmlformats.org/officeDocument/2006/relationships/image" Target="../media/image3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CCD5DFCA-571D-42CA-A710-DA386F8EBA3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56A8FBF2-616F-48EC-8C43-1CAF316828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58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4DF48B97-3CDD-41BA-8351-BD748D2553B4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45AC8E38-85A0-4F7B-8BC5-03C72FDED0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790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AC8E38-85A0-4F7B-8BC5-03C72FDED0F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9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L4b-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L4b-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229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Box 5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+mn-lt"/>
              </a:rPr>
              <a:t>L4b-</a:t>
            </a:r>
            <a:fld id="{31637DED-5280-4AAA-80D0-AEA98A0510E3}" type="slidenum">
              <a:rPr lang="en-US" sz="1200" smtClean="0">
                <a:latin typeface="+mn-lt"/>
              </a:rPr>
              <a:pPr/>
              <a:t>‹#›</a:t>
            </a:fld>
            <a:endParaRPr lang="en-US" sz="1200" dirty="0" smtClean="0"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24312-DD1E-463D-8DC7-893CAC07974C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2B022-B0B2-400B-999A-67BFE10A9D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6" r:id="rId4"/>
    <p:sldLayoutId id="2147483655" r:id="rId5"/>
    <p:sldLayoutId id="2147483651" r:id="rId6"/>
    <p:sldLayoutId id="2147483652" r:id="rId7"/>
    <p:sldLayoutId id="2147483653" r:id="rId8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34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13" Type="http://schemas.openxmlformats.org/officeDocument/2006/relationships/image" Target="../media/image38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5" Type="http://schemas.openxmlformats.org/officeDocument/2006/relationships/image" Target="../media/image39.wmf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45.bin"/><Relationship Id="rId14" Type="http://schemas.openxmlformats.org/officeDocument/2006/relationships/oleObject" Target="../embeddings/oleObject4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5.wmf"/><Relationship Id="rId11" Type="http://schemas.openxmlformats.org/officeDocument/2006/relationships/image" Target="../media/image38.wmf"/><Relationship Id="rId5" Type="http://schemas.openxmlformats.org/officeDocument/2006/relationships/oleObject" Target="../embeddings/oleObject50.bin"/><Relationship Id="rId10" Type="http://schemas.openxmlformats.org/officeDocument/2006/relationships/oleObject" Target="../embeddings/oleObject53.bin"/><Relationship Id="rId4" Type="http://schemas.openxmlformats.org/officeDocument/2006/relationships/image" Target="../media/image34.wmf"/><Relationship Id="rId9" Type="http://schemas.openxmlformats.org/officeDocument/2006/relationships/oleObject" Target="../embeddings/oleObject52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59.bin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44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43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45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13" Type="http://schemas.openxmlformats.org/officeDocument/2006/relationships/image" Target="../media/image50.wmf"/><Relationship Id="rId18" Type="http://schemas.openxmlformats.org/officeDocument/2006/relationships/oleObject" Target="../embeddings/oleObject67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7.wmf"/><Relationship Id="rId12" Type="http://schemas.openxmlformats.org/officeDocument/2006/relationships/oleObject" Target="../embeddings/oleObject64.bin"/><Relationship Id="rId17" Type="http://schemas.openxmlformats.org/officeDocument/2006/relationships/image" Target="../media/image52.wmf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66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1.bin"/><Relationship Id="rId11" Type="http://schemas.openxmlformats.org/officeDocument/2006/relationships/image" Target="../media/image49.wmf"/><Relationship Id="rId5" Type="http://schemas.openxmlformats.org/officeDocument/2006/relationships/image" Target="../media/image46.wmf"/><Relationship Id="rId15" Type="http://schemas.openxmlformats.org/officeDocument/2006/relationships/image" Target="../media/image51.wmf"/><Relationship Id="rId10" Type="http://schemas.openxmlformats.org/officeDocument/2006/relationships/oleObject" Target="../embeddings/oleObject63.bin"/><Relationship Id="rId19" Type="http://schemas.openxmlformats.org/officeDocument/2006/relationships/image" Target="../media/image53.wmf"/><Relationship Id="rId4" Type="http://schemas.openxmlformats.org/officeDocument/2006/relationships/oleObject" Target="../embeddings/oleObject60.bin"/><Relationship Id="rId9" Type="http://schemas.openxmlformats.org/officeDocument/2006/relationships/image" Target="../media/image48.wmf"/><Relationship Id="rId14" Type="http://schemas.openxmlformats.org/officeDocument/2006/relationships/oleObject" Target="../embeddings/oleObject65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73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0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75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59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72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4.bin"/><Relationship Id="rId10" Type="http://schemas.openxmlformats.org/officeDocument/2006/relationships/image" Target="../media/image4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71.bin"/><Relationship Id="rId14" Type="http://schemas.openxmlformats.org/officeDocument/2006/relationships/image" Target="../media/image58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81.bin"/><Relationship Id="rId18" Type="http://schemas.openxmlformats.org/officeDocument/2006/relationships/image" Target="../media/image68.wmf"/><Relationship Id="rId26" Type="http://schemas.openxmlformats.org/officeDocument/2006/relationships/image" Target="../media/image72.wmf"/><Relationship Id="rId3" Type="http://schemas.openxmlformats.org/officeDocument/2006/relationships/oleObject" Target="../embeddings/oleObject76.bin"/><Relationship Id="rId21" Type="http://schemas.openxmlformats.org/officeDocument/2006/relationships/oleObject" Target="../embeddings/oleObject85.bin"/><Relationship Id="rId7" Type="http://schemas.openxmlformats.org/officeDocument/2006/relationships/oleObject" Target="../embeddings/oleObject78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83.bin"/><Relationship Id="rId25" Type="http://schemas.openxmlformats.org/officeDocument/2006/relationships/oleObject" Target="../embeddings/oleObject87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29" Type="http://schemas.openxmlformats.org/officeDocument/2006/relationships/oleObject" Target="../embeddings/oleObject89.bin"/><Relationship Id="rId1" Type="http://schemas.openxmlformats.org/officeDocument/2006/relationships/vmlDrawing" Target="../drawings/vmlDrawing16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80.bin"/><Relationship Id="rId24" Type="http://schemas.openxmlformats.org/officeDocument/2006/relationships/image" Target="../media/image71.wmf"/><Relationship Id="rId5" Type="http://schemas.openxmlformats.org/officeDocument/2006/relationships/oleObject" Target="../embeddings/oleObject77.bin"/><Relationship Id="rId15" Type="http://schemas.openxmlformats.org/officeDocument/2006/relationships/oleObject" Target="../embeddings/oleObject82.bin"/><Relationship Id="rId23" Type="http://schemas.openxmlformats.org/officeDocument/2006/relationships/oleObject" Target="../embeddings/oleObject86.bin"/><Relationship Id="rId28" Type="http://schemas.openxmlformats.org/officeDocument/2006/relationships/image" Target="../media/image73.wmf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84.bin"/><Relationship Id="rId4" Type="http://schemas.openxmlformats.org/officeDocument/2006/relationships/image" Target="../media/image61.wmf"/><Relationship Id="rId9" Type="http://schemas.openxmlformats.org/officeDocument/2006/relationships/oleObject" Target="../embeddings/oleObject79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Relationship Id="rId27" Type="http://schemas.openxmlformats.org/officeDocument/2006/relationships/oleObject" Target="../embeddings/oleObject88.bin"/><Relationship Id="rId30" Type="http://schemas.openxmlformats.org/officeDocument/2006/relationships/image" Target="../media/image74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oleObject" Target="../embeddings/oleObject11.bin"/><Relationship Id="rId18" Type="http://schemas.openxmlformats.org/officeDocument/2006/relationships/image" Target="../media/image13.wmf"/><Relationship Id="rId26" Type="http://schemas.openxmlformats.org/officeDocument/2006/relationships/image" Target="../media/image17.wmf"/><Relationship Id="rId3" Type="http://schemas.openxmlformats.org/officeDocument/2006/relationships/diagramData" Target="../diagrams/data1.xml"/><Relationship Id="rId21" Type="http://schemas.openxmlformats.org/officeDocument/2006/relationships/oleObject" Target="../embeddings/oleObject15.bin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openxmlformats.org/officeDocument/2006/relationships/oleObject" Target="../embeddings/oleObject13.bin"/><Relationship Id="rId25" Type="http://schemas.openxmlformats.org/officeDocument/2006/relationships/oleObject" Target="../embeddings/oleObject17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2.wmf"/><Relationship Id="rId20" Type="http://schemas.openxmlformats.org/officeDocument/2006/relationships/image" Target="../media/image14.wmf"/><Relationship Id="rId1" Type="http://schemas.openxmlformats.org/officeDocument/2006/relationships/vmlDrawing" Target="../drawings/vmlDrawing4.v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24" Type="http://schemas.openxmlformats.org/officeDocument/2006/relationships/image" Target="../media/image16.wmf"/><Relationship Id="rId5" Type="http://schemas.openxmlformats.org/officeDocument/2006/relationships/diagramQuickStyle" Target="../diagrams/quickStyle1.xml"/><Relationship Id="rId15" Type="http://schemas.openxmlformats.org/officeDocument/2006/relationships/oleObject" Target="../embeddings/oleObject12.bin"/><Relationship Id="rId23" Type="http://schemas.openxmlformats.org/officeDocument/2006/relationships/oleObject" Target="../embeddings/oleObject16.bin"/><Relationship Id="rId10" Type="http://schemas.openxmlformats.org/officeDocument/2006/relationships/diagramQuickStyle" Target="../diagrams/quickStyle2.xml"/><Relationship Id="rId19" Type="http://schemas.openxmlformats.org/officeDocument/2006/relationships/oleObject" Target="../embeddings/oleObject14.bin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11.wmf"/><Relationship Id="rId22" Type="http://schemas.openxmlformats.org/officeDocument/2006/relationships/image" Target="../media/image1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21" Type="http://schemas.openxmlformats.org/officeDocument/2006/relationships/oleObject" Target="../embeddings/oleObject32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1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4.wmf"/><Relationship Id="rId22" Type="http://schemas.openxmlformats.org/officeDocument/2006/relationships/image" Target="../media/image2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36.bin"/><Relationship Id="rId10" Type="http://schemas.openxmlformats.org/officeDocument/2006/relationships/image" Target="../media/image32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Review: Reaction Rates and Rate Laws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" y="1066800"/>
            <a:ext cx="8915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/>
              <a:t>Reaction rate is a function of temperature and concentration</a:t>
            </a:r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Elementary reaction</a:t>
            </a:r>
          </a:p>
          <a:p>
            <a:pPr marL="461963" lvl="1" indent="-230188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Involves only 1 step and proceeds as written</a:t>
            </a:r>
          </a:p>
          <a:p>
            <a:pPr marL="461963" lvl="1" indent="-230188">
              <a:buFont typeface="Arial" pitchFamily="34" charset="0"/>
              <a:buChar char="•"/>
            </a:pPr>
            <a:r>
              <a:rPr lang="en-GB" altLang="zh-TW" sz="2000" b="1" dirty="0">
                <a:solidFill>
                  <a:srgbClr val="006600"/>
                </a:solidFill>
              </a:rPr>
              <a:t>Stoichiometric coefficients in an elementary reaction are identical to the powers in the rate 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law</a:t>
            </a:r>
          </a:p>
          <a:p>
            <a:pPr marL="461963" lvl="1" indent="-230188">
              <a:buFont typeface="Arial" pitchFamily="34" charset="0"/>
              <a:buChar char="•"/>
            </a:pPr>
            <a:r>
              <a:rPr lang="en-GB" altLang="zh-TW" sz="2000" dirty="0" smtClean="0"/>
              <a:t>αA +</a:t>
            </a:r>
            <a:r>
              <a:rPr lang="el-GR" altLang="zh-TW" sz="2000" dirty="0" smtClean="0"/>
              <a:t>β</a:t>
            </a:r>
            <a:r>
              <a:rPr lang="en-US" altLang="zh-TW" sz="2000" dirty="0" smtClean="0"/>
              <a:t>B → </a:t>
            </a:r>
            <a:r>
              <a:rPr lang="el-GR" altLang="zh-TW" sz="2000" dirty="0" smtClean="0"/>
              <a:t>χ</a:t>
            </a:r>
            <a:r>
              <a:rPr lang="en-US" altLang="zh-TW" sz="2000" dirty="0" smtClean="0"/>
              <a:t>C	-</a:t>
            </a:r>
            <a:r>
              <a:rPr lang="en-US" altLang="zh-TW" sz="2000" dirty="0" err="1" smtClean="0"/>
              <a:t>r</a:t>
            </a:r>
            <a:r>
              <a:rPr lang="en-US" altLang="zh-TW" sz="2000" baseline="-25000" dirty="0" err="1" smtClean="0"/>
              <a:t>A</a:t>
            </a:r>
            <a:r>
              <a:rPr lang="en-US" altLang="zh-TW" sz="2000" dirty="0" smtClean="0"/>
              <a:t> = </a:t>
            </a:r>
            <a:r>
              <a:rPr lang="en-US" altLang="zh-TW" sz="2000" dirty="0" err="1" smtClean="0"/>
              <a:t>k</a:t>
            </a:r>
            <a:r>
              <a:rPr lang="en-US" altLang="zh-TW" sz="2000" baseline="-25000" dirty="0" err="1" smtClean="0"/>
              <a:t>A</a:t>
            </a:r>
            <a:r>
              <a:rPr lang="en-US" altLang="zh-TW" sz="2000" dirty="0" err="1" smtClean="0"/>
              <a:t>C</a:t>
            </a:r>
            <a:r>
              <a:rPr lang="en-US" altLang="zh-TW" sz="2000" baseline="-25000" dirty="0" err="1" smtClean="0"/>
              <a:t>A</a:t>
            </a:r>
            <a:r>
              <a:rPr lang="en-GB" altLang="zh-TW" sz="2000" baseline="30000" dirty="0" smtClean="0"/>
              <a:t>α</a:t>
            </a:r>
            <a:r>
              <a:rPr lang="en-GB" altLang="zh-TW" sz="2000" dirty="0" smtClean="0"/>
              <a:t>C</a:t>
            </a:r>
            <a:r>
              <a:rPr lang="en-GB" altLang="zh-TW" sz="2000" baseline="-25000" dirty="0" smtClean="0"/>
              <a:t>B</a:t>
            </a:r>
            <a:r>
              <a:rPr lang="el-GR" altLang="zh-TW" sz="2000" baseline="30000" dirty="0" smtClean="0"/>
              <a:t>β</a:t>
            </a:r>
            <a:r>
              <a:rPr lang="en-GB" altLang="zh-TW" sz="2000" dirty="0" smtClean="0"/>
              <a:t> </a:t>
            </a:r>
            <a:endParaRPr lang="en-US" sz="2000" baseline="30000" dirty="0" smtClean="0"/>
          </a:p>
          <a:p>
            <a:pPr marL="231775" indent="-231775">
              <a:buFont typeface="Arial" pitchFamily="34" charset="0"/>
              <a:buChar char="•"/>
            </a:pPr>
            <a:r>
              <a:rPr lang="en-US" sz="2000" dirty="0" smtClean="0"/>
              <a:t>Non-elementary reaction</a:t>
            </a:r>
          </a:p>
          <a:p>
            <a:pPr marL="461963" lvl="1" indent="-230188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0033CC"/>
                </a:solidFill>
              </a:rPr>
              <a:t>Overall equation describes the </a:t>
            </a:r>
            <a:r>
              <a:rPr lang="en-US" sz="2000" b="1" i="1" dirty="0" smtClean="0">
                <a:solidFill>
                  <a:srgbClr val="0033CC"/>
                </a:solidFill>
              </a:rPr>
              <a:t>overall reaction stoichiometry</a:t>
            </a:r>
            <a:r>
              <a:rPr lang="en-US" sz="2000" b="1" dirty="0" smtClean="0">
                <a:solidFill>
                  <a:srgbClr val="0033CC"/>
                </a:solidFill>
              </a:rPr>
              <a:t> and do NOT proceed as written (have multiple steps)</a:t>
            </a:r>
          </a:p>
          <a:p>
            <a:pPr marL="461963" lvl="1" indent="-230188"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</a:rPr>
              <a:t>Cannot identify reaction order from the overall reaction equation </a:t>
            </a:r>
          </a:p>
          <a:p>
            <a:pPr marL="231775" lvl="1" indent="-231775">
              <a:buFont typeface="Arial" pitchFamily="34" charset="0"/>
              <a:buChar char="•"/>
            </a:pPr>
            <a:r>
              <a:rPr lang="en-US" sz="2000" dirty="0" smtClean="0"/>
              <a:t>Specific rate constant depends on temperature and follows Arrhenius </a:t>
            </a:r>
            <a:r>
              <a:rPr lang="en-US" sz="2000" dirty="0" err="1" smtClean="0"/>
              <a:t>Eq</a:t>
            </a:r>
            <a:endParaRPr lang="en-US" sz="2000" dirty="0" smtClean="0"/>
          </a:p>
          <a:p>
            <a:pPr marL="231775" lvl="1" indent="-231775">
              <a:buFont typeface="Arial" pitchFamily="34" charset="0"/>
              <a:buChar char="•"/>
            </a:pPr>
            <a:endParaRPr lang="en-US" sz="2000" dirty="0"/>
          </a:p>
          <a:p>
            <a:pPr marL="231775" lvl="1" indent="-231775">
              <a:buFont typeface="Arial" pitchFamily="34" charset="0"/>
              <a:buChar char="•"/>
            </a:pPr>
            <a:endParaRPr lang="en-US" sz="2000" dirty="0" smtClean="0"/>
          </a:p>
          <a:p>
            <a:pPr marL="461963" lvl="2" indent="-230188">
              <a:buFont typeface="Arial" pitchFamily="34" charset="0"/>
              <a:buChar char="•"/>
            </a:pPr>
            <a:r>
              <a:rPr lang="en-US" sz="2000" dirty="0" smtClean="0"/>
              <a:t>To determine E, </a:t>
            </a:r>
            <a:r>
              <a:rPr lang="en-GB" altLang="zh-TW" sz="2000" dirty="0" smtClean="0"/>
              <a:t>plot </a:t>
            </a:r>
            <a:r>
              <a:rPr lang="en-GB" altLang="zh-TW" sz="2000" dirty="0" err="1"/>
              <a:t>ln</a:t>
            </a:r>
            <a:r>
              <a:rPr lang="en-GB" altLang="zh-TW" sz="2000" dirty="0"/>
              <a:t> k </a:t>
            </a:r>
            <a:r>
              <a:rPr lang="en-GB" altLang="zh-TW" sz="2000" dirty="0" err="1"/>
              <a:t>vs</a:t>
            </a:r>
            <a:r>
              <a:rPr lang="en-GB" altLang="zh-TW" sz="2000" dirty="0"/>
              <a:t> </a:t>
            </a:r>
            <a:r>
              <a:rPr lang="en-GB" altLang="zh-TW" sz="2000" dirty="0" smtClean="0"/>
              <a:t>1/T for several T.  </a:t>
            </a:r>
            <a:r>
              <a:rPr lang="en-GB" altLang="zh-TW" sz="2000" dirty="0"/>
              <a:t>Slope </a:t>
            </a:r>
            <a:r>
              <a:rPr lang="en-GB" altLang="zh-TW" sz="2000" dirty="0" smtClean="0"/>
              <a:t>is </a:t>
            </a:r>
            <a:r>
              <a:rPr lang="en-GB" altLang="zh-TW" sz="2000" dirty="0"/>
              <a:t>–E/R</a:t>
            </a:r>
          </a:p>
          <a:p>
            <a:pPr marL="461963" lvl="2" indent="-230188">
              <a:buFont typeface="Arial" pitchFamily="34" charset="0"/>
              <a:buChar char="•"/>
            </a:pPr>
            <a:r>
              <a:rPr lang="en-US" sz="2000" dirty="0" smtClean="0"/>
              <a:t>k(T) can be determined if k(T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 is known</a:t>
            </a:r>
          </a:p>
          <a:p>
            <a:pPr marL="688975" lvl="2" indent="-231775">
              <a:buFont typeface="Arial" pitchFamily="34" charset="0"/>
              <a:buChar char="•"/>
            </a:pPr>
            <a:endParaRPr lang="en-US" sz="2000" dirty="0" smtClean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8382395"/>
              </p:ext>
            </p:extLst>
          </p:nvPr>
        </p:nvGraphicFramePr>
        <p:xfrm>
          <a:off x="896571" y="4557772"/>
          <a:ext cx="19177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3" name="Equation" r:id="rId3" imgW="1917700" imgH="419100" progId="Equation.DSMT4">
                  <p:embed/>
                </p:oleObj>
              </mc:Choice>
              <mc:Fallback>
                <p:oleObj name="Equation" r:id="rId3" imgW="1917700" imgH="419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6571" y="4557772"/>
                        <a:ext cx="19177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951162" y="4567267"/>
            <a:ext cx="3159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Taking </a:t>
            </a:r>
            <a:r>
              <a:rPr lang="en-US" sz="2000" dirty="0" err="1" smtClean="0"/>
              <a:t>ln</a:t>
            </a:r>
            <a:r>
              <a:rPr lang="en-US" sz="2000" dirty="0" smtClean="0"/>
              <a:t> of both sides:</a:t>
            </a:r>
          </a:p>
        </p:txBody>
      </p:sp>
      <p:graphicFrame>
        <p:nvGraphicFramePr>
          <p:cNvPr id="9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8580750"/>
              </p:ext>
            </p:extLst>
          </p:nvPr>
        </p:nvGraphicFramePr>
        <p:xfrm>
          <a:off x="6283325" y="4438710"/>
          <a:ext cx="19462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4" name="Equation" r:id="rId5" imgW="1955520" imgH="660240" progId="Equation.DSMT4">
                  <p:embed/>
                </p:oleObj>
              </mc:Choice>
              <mc:Fallback>
                <p:oleObj name="Equation" r:id="rId5" imgW="195552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3325" y="4438710"/>
                        <a:ext cx="1946275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36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98117" y="5709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½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+ 3/2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</a:t>
            </a:r>
            <a:r>
              <a:rPr lang="en-US" sz="2000" dirty="0" smtClean="0">
                <a:latin typeface="Arial"/>
                <a:cs typeface="Arial"/>
              </a:rPr>
              <a:t>→ 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r>
              <a:rPr lang="en-US" sz="2000" dirty="0" smtClean="0">
                <a:latin typeface="Arial"/>
                <a:cs typeface="Arial"/>
              </a:rPr>
              <a:t>(g)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351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</a:t>
            </a:r>
            <a:r>
              <a:rPr lang="en-US" sz="2000" dirty="0" smtClean="0">
                <a:solidFill>
                  <a:srgbClr val="0000FF"/>
                </a:solidFill>
              </a:rPr>
              <a:t>isothermally</a:t>
            </a:r>
            <a:r>
              <a:rPr lang="en-US" sz="2000" dirty="0" smtClean="0"/>
              <a:t>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isobaric (constant pressure) </a:t>
            </a:r>
            <a:r>
              <a:rPr lang="en-US" sz="2000" dirty="0" smtClean="0"/>
              <a:t>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 Assume the gas mixture behaves like an </a:t>
            </a:r>
            <a:r>
              <a:rPr lang="en-US" sz="2000" dirty="0" smtClean="0">
                <a:solidFill>
                  <a:srgbClr val="7030A0"/>
                </a:solidFill>
              </a:rPr>
              <a:t>ideal gas</a:t>
            </a:r>
            <a:r>
              <a:rPr lang="en-US" sz="2000" dirty="0" smtClean="0"/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1934" y="1600200"/>
            <a:ext cx="85134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>
                <a:solidFill>
                  <a:srgbClr val="7030A0"/>
                </a:solidFill>
              </a:rPr>
              <a:t>Clicker Question 2: Does the volumetric flow rate, </a:t>
            </a:r>
            <a:r>
              <a:rPr lang="en-US" sz="2000" dirty="0" smtClean="0">
                <a:solidFill>
                  <a:srgbClr val="7030A0"/>
                </a:solidFill>
                <a:sym typeface="Symbol"/>
              </a:rPr>
              <a:t>, change as a function of conversion, X</a:t>
            </a:r>
            <a:r>
              <a:rPr lang="en-US" sz="2000" baseline="-25000" dirty="0" smtClean="0">
                <a:solidFill>
                  <a:srgbClr val="7030A0"/>
                </a:solidFill>
                <a:sym typeface="Symbol"/>
              </a:rPr>
              <a:t>A</a:t>
            </a:r>
            <a:r>
              <a:rPr lang="en-US" sz="2000" dirty="0" smtClean="0">
                <a:solidFill>
                  <a:srgbClr val="7030A0"/>
                </a:solidFill>
                <a:sym typeface="Symbol"/>
              </a:rPr>
              <a:t>?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Yes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No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Not enough information to tell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8109" y="2278968"/>
            <a:ext cx="1371759" cy="368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9780173"/>
              </p:ext>
            </p:extLst>
          </p:nvPr>
        </p:nvGraphicFramePr>
        <p:xfrm>
          <a:off x="2743200" y="3604147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1" name="Equation" r:id="rId3" imgW="3505200" imgH="762000" progId="Equation.DSMT4">
                  <p:embed/>
                </p:oleObj>
              </mc:Choice>
              <mc:Fallback>
                <p:oleObj name="Equation" r:id="rId3" imgW="3505200" imgH="762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604147"/>
                        <a:ext cx="35052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5400000">
            <a:off x="4185315" y="3855720"/>
            <a:ext cx="914400" cy="365760"/>
          </a:xfrm>
          <a:prstGeom prst="straightConnector1">
            <a:avLst/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430066" y="439230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1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4816984" y="3855720"/>
            <a:ext cx="914400" cy="365760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061735" y="439230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1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rot="5400000">
            <a:off x="5337883" y="3855720"/>
            <a:ext cx="914400" cy="365760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82634" y="439230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1</a:t>
            </a:r>
          </a:p>
        </p:txBody>
      </p:sp>
      <p:graphicFrame>
        <p:nvGraphicFramePr>
          <p:cNvPr id="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427876"/>
              </p:ext>
            </p:extLst>
          </p:nvPr>
        </p:nvGraphicFramePr>
        <p:xfrm>
          <a:off x="3891757" y="5207258"/>
          <a:ext cx="1360487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2" name="Equation" r:id="rId5" imgW="1485720" imgH="698400" progId="Equation.DSMT4">
                  <p:embed/>
                </p:oleObj>
              </mc:Choice>
              <mc:Fallback>
                <p:oleObj name="Equation" r:id="rId5" imgW="1485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1757" y="5207258"/>
                        <a:ext cx="1360487" cy="639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3105560" y="4813109"/>
            <a:ext cx="3597460" cy="1363395"/>
            <a:chOff x="197427" y="4689764"/>
            <a:chExt cx="3597460" cy="1363395"/>
          </a:xfrm>
        </p:grpSpPr>
        <p:sp>
          <p:nvSpPr>
            <p:cNvPr id="31" name="TextBox 30"/>
            <p:cNvSpPr txBox="1"/>
            <p:nvPr/>
          </p:nvSpPr>
          <p:spPr>
            <a:xfrm>
              <a:off x="197427" y="4689764"/>
              <a:ext cx="3597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</a:rPr>
                <a:t>change in total # moles at X</a:t>
              </a:r>
              <a:r>
                <a:rPr lang="en-US" b="1" baseline="-25000" dirty="0" smtClean="0">
                  <a:solidFill>
                    <a:srgbClr val="006600"/>
                  </a:solidFill>
                </a:rPr>
                <a:t>A</a:t>
              </a:r>
              <a:r>
                <a:rPr lang="en-US" b="1" dirty="0" smtClean="0">
                  <a:solidFill>
                    <a:srgbClr val="006600"/>
                  </a:solidFill>
                </a:rPr>
                <a:t>=1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1342032" y="5081155"/>
              <a:ext cx="990600" cy="274320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1342032" y="5410200"/>
              <a:ext cx="990600" cy="304800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53315" y="5683827"/>
              <a:ext cx="1860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</a:rPr>
                <a:t>total moles fed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743341" y="6153090"/>
            <a:ext cx="56573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  <a:sym typeface="Symbol"/>
              </a:rPr>
              <a:t>  0, so  changes as a function of conversion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638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 animBg="1"/>
      <p:bldP spid="21" grpId="0"/>
      <p:bldP spid="23" grpId="0"/>
      <p:bldP spid="2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u="sng" dirty="0" smtClean="0">
                <a:solidFill>
                  <a:srgbClr val="006600"/>
                </a:solidFill>
              </a:rPr>
              <a:t>Taking H</a:t>
            </a:r>
            <a:r>
              <a:rPr lang="en-US" sz="2000" u="sng" baseline="-25000" dirty="0" smtClean="0">
                <a:solidFill>
                  <a:srgbClr val="006600"/>
                </a:solidFill>
              </a:rPr>
              <a:t>2</a:t>
            </a:r>
            <a:r>
              <a:rPr lang="en-US" sz="2000" u="sng" dirty="0" smtClean="0">
                <a:solidFill>
                  <a:srgbClr val="006600"/>
                </a:solidFill>
              </a:rPr>
              <a:t> as your basis</a:t>
            </a:r>
            <a:r>
              <a:rPr lang="en-US" sz="2000" dirty="0" smtClean="0">
                <a:solidFill>
                  <a:srgbClr val="006600"/>
                </a:solidFill>
              </a:rPr>
              <a:t>, fill in the stoichiometric table for the </a:t>
            </a:r>
            <a:r>
              <a:rPr lang="en-US" sz="2000" dirty="0" err="1" smtClean="0">
                <a:solidFill>
                  <a:srgbClr val="006600"/>
                </a:solidFill>
              </a:rPr>
              <a:t>rxn</a:t>
            </a:r>
            <a:r>
              <a:rPr lang="en-US" sz="2000" dirty="0" smtClean="0">
                <a:solidFill>
                  <a:srgbClr val="006600"/>
                </a:solidFill>
              </a:rPr>
              <a:t> above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8117" y="5709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½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+ 3/2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</a:t>
            </a:r>
            <a:r>
              <a:rPr lang="en-US" sz="2000" dirty="0" smtClean="0">
                <a:latin typeface="Arial"/>
                <a:cs typeface="Arial"/>
              </a:rPr>
              <a:t>→ 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r>
              <a:rPr lang="en-US" sz="2000" dirty="0" smtClean="0">
                <a:latin typeface="Arial"/>
                <a:cs typeface="Arial"/>
              </a:rPr>
              <a:t>(g)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351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 Assume the gas mixture behaves like an ideal gas.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885890"/>
            <a:ext cx="6817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Normalize in terms of H</a:t>
            </a:r>
            <a:r>
              <a:rPr lang="en-US" sz="2000" baseline="-25000" dirty="0" smtClean="0">
                <a:solidFill>
                  <a:srgbClr val="0033CC"/>
                </a:solidFill>
              </a:rPr>
              <a:t>2</a:t>
            </a:r>
            <a:r>
              <a:rPr lang="en-US" sz="2000" dirty="0" smtClean="0">
                <a:solidFill>
                  <a:srgbClr val="0033CC"/>
                </a:solidFill>
              </a:rPr>
              <a:t> by multiplying the equation by </a:t>
            </a:r>
            <a:r>
              <a:rPr lang="en-US" sz="2000" dirty="0" smtClean="0">
                <a:solidFill>
                  <a:srgbClr val="0033CC"/>
                </a:solidFill>
                <a:latin typeface="Meiryo"/>
                <a:ea typeface="Meiryo"/>
              </a:rPr>
              <a:t>⅔: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34309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2806402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74072" y="4813002"/>
            <a:ext cx="7432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feed contains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amounts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and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</a:t>
            </a:r>
            <a:r>
              <a:rPr lang="en-US" sz="2000" dirty="0" smtClean="0">
                <a:latin typeface="Arial"/>
                <a:cs typeface="Arial"/>
              </a:rPr>
              <a:t>→ F</a:t>
            </a:r>
            <a:r>
              <a:rPr lang="en-US" sz="2000" baseline="-25000" dirty="0" smtClean="0">
                <a:latin typeface="Arial"/>
                <a:cs typeface="Arial"/>
              </a:rPr>
              <a:t>A0</a:t>
            </a:r>
            <a:r>
              <a:rPr lang="en-US" sz="2000" dirty="0" smtClean="0">
                <a:latin typeface="Arial"/>
                <a:cs typeface="Arial"/>
              </a:rPr>
              <a:t> = F</a:t>
            </a:r>
            <a:r>
              <a:rPr lang="en-US" sz="2000" baseline="-25000" dirty="0" smtClean="0">
                <a:latin typeface="Arial"/>
                <a:cs typeface="Arial"/>
              </a:rPr>
              <a:t>B0</a:t>
            </a:r>
            <a:endParaRPr lang="en-US" sz="20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563833" y="4813002"/>
            <a:ext cx="5359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A0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193887" y="4813002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B0</a:t>
            </a:r>
            <a:endParaRPr lang="en-US" sz="20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387926" y="5181600"/>
            <a:ext cx="4161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The feed does not contain product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08967" y="391858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67200" y="4268872"/>
            <a:ext cx="6786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2F</a:t>
            </a:r>
            <a:r>
              <a:rPr lang="en-US" sz="2000" baseline="-25000" dirty="0" smtClean="0">
                <a:solidFill>
                  <a:schemeClr val="bg1"/>
                </a:solidFill>
              </a:rPr>
              <a:t>A0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80164" y="3525982"/>
            <a:ext cx="1050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n-US" sz="2000" baseline="-25000" dirty="0" smtClean="0"/>
              <a:t>B0</a:t>
            </a:r>
            <a:r>
              <a:rPr lang="en-US" sz="2000" dirty="0" smtClean="0"/>
              <a:t>=F</a:t>
            </a:r>
            <a:r>
              <a:rPr lang="en-US" sz="2000" baseline="-25000" dirty="0" smtClean="0"/>
              <a:t>A0</a:t>
            </a:r>
            <a:endParaRPr lang="en-US" sz="20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391391" y="5543490"/>
            <a:ext cx="1285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/>
              <a:t>Add it up</a:t>
            </a:r>
          </a:p>
        </p:txBody>
      </p:sp>
    </p:spTree>
    <p:extLst>
      <p:ext uri="{BB962C8B-B14F-4D97-AF65-F5344CB8AC3E}">
        <p14:creationId xmlns:p14="http://schemas.microsoft.com/office/powerpoint/2010/main" val="161067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96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96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2616 C 0.02083 -0.07593 0.04167 -0.12547 1.38889E-6 -0.16111 C -0.04167 -0.19676 -0.20851 -0.22709 -0.25 -0.24028 " pathEditMode="relative" rAng="0" ptsTypes="aaA">
                                      <p:cBhvr>
                                        <p:cTn id="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00" y="-10700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0.02639 C 0.03993 -0.06597 0.08004 -0.10556 0.02674 -0.13195 C -0.02656 -0.15834 -0.17326 -0.17153 -0.31979 -0.18472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00" y="-7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6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3" grpId="0"/>
      <p:bldP spid="13" grpId="1"/>
      <p:bldP spid="14" grpId="0"/>
      <p:bldP spid="14" grpId="1"/>
      <p:bldP spid="14" grpId="2"/>
      <p:bldP spid="15" grpId="0"/>
      <p:bldP spid="16" grpId="0"/>
      <p:bldP spid="20" grpId="0"/>
      <p:bldP spid="29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Taking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as your basis, fill in the stoichiometric table for the </a:t>
            </a:r>
            <a:r>
              <a:rPr lang="en-US" sz="2000" dirty="0" err="1" smtClean="0"/>
              <a:t>rxn</a:t>
            </a:r>
            <a:r>
              <a:rPr lang="en-US" sz="2000" dirty="0" smtClean="0"/>
              <a:t> above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8117" y="5709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½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+ 3/2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</a:t>
            </a:r>
            <a:r>
              <a:rPr lang="en-US" sz="2000" dirty="0" smtClean="0">
                <a:latin typeface="Arial"/>
                <a:cs typeface="Arial"/>
              </a:rPr>
              <a:t>→ 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r>
              <a:rPr lang="en-US" sz="2000" dirty="0" smtClean="0">
                <a:latin typeface="Arial"/>
                <a:cs typeface="Arial"/>
              </a:rPr>
              <a:t>(g)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351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885890"/>
            <a:ext cx="70487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Normalize in terms of H</a:t>
            </a:r>
            <a:r>
              <a:rPr lang="en-US" sz="2000" baseline="-25000" dirty="0" smtClean="0">
                <a:solidFill>
                  <a:srgbClr val="0033CC"/>
                </a:solidFill>
              </a:rPr>
              <a:t>2</a:t>
            </a:r>
            <a:r>
              <a:rPr lang="en-US" sz="2000" dirty="0" smtClean="0">
                <a:solidFill>
                  <a:srgbClr val="0033CC"/>
                </a:solidFill>
              </a:rPr>
              <a:t> by multiplying the equation by </a:t>
            </a:r>
            <a:r>
              <a:rPr lang="en-US" sz="2000" dirty="0" smtClean="0">
                <a:solidFill>
                  <a:srgbClr val="0033CC"/>
                </a:solidFill>
                <a:latin typeface="Meiryo"/>
                <a:ea typeface="Meiryo"/>
              </a:rPr>
              <a:t>⅔: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34309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2806402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28600" y="4724400"/>
            <a:ext cx="186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Change in 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707481" y="4724400"/>
          <a:ext cx="37290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6" name="Equation" r:id="rId3" imgW="3695400" imgH="380880" progId="Equation.DSMT4">
                  <p:embed/>
                </p:oleObj>
              </mc:Choice>
              <mc:Fallback>
                <p:oleObj name="Equation" r:id="rId3" imgW="36954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481" y="4724400"/>
                        <a:ext cx="372903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22"/>
          <p:cNvGrpSpPr/>
          <p:nvPr/>
        </p:nvGrpSpPr>
        <p:grpSpPr>
          <a:xfrm>
            <a:off x="914400" y="5181600"/>
            <a:ext cx="7067550" cy="923330"/>
            <a:chOff x="1427004" y="3539490"/>
            <a:chExt cx="7067550" cy="923330"/>
          </a:xfrm>
        </p:grpSpPr>
        <p:sp>
          <p:nvSpPr>
            <p:cNvPr id="24" name="TextBox 23"/>
            <p:cNvSpPr txBox="1"/>
            <p:nvPr/>
          </p:nvSpPr>
          <p:spPr>
            <a:xfrm>
              <a:off x="1427004" y="3693378"/>
              <a:ext cx="20019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smtClean="0">
                  <a:solidFill>
                    <a:srgbClr val="0033CC"/>
                  </a:solidFill>
                </a:rPr>
                <a:t>Molar flow rate  A leaves reactor</a:t>
              </a:r>
              <a:endParaRPr lang="en-US" dirty="0">
                <a:solidFill>
                  <a:srgbClr val="0033CC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531658" y="3847266"/>
              <a:ext cx="3337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33CC"/>
                  </a:solidFill>
                </a:rPr>
                <a:t>=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70154" y="3539490"/>
              <a:ext cx="16764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0033CC"/>
                  </a:solidFill>
                </a:rPr>
                <a:t>Molar flow rate A is fed to reactor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5464096" y="3816489"/>
              <a:ext cx="2872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33CC"/>
                  </a:solidFill>
                </a:rPr>
                <a:t>-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694876" y="3691890"/>
              <a:ext cx="279967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0033CC"/>
                  </a:solidFill>
                </a:rPr>
                <a:t>Molar rate A is consumed in reactor</a:t>
              </a:r>
            </a:p>
          </p:txBody>
        </p:sp>
      </p:grpSp>
      <p:sp>
        <p:nvSpPr>
          <p:cNvPr id="23" name="Rectangle 22"/>
          <p:cNvSpPr/>
          <p:nvPr/>
        </p:nvSpPr>
        <p:spPr>
          <a:xfrm>
            <a:off x="4495800" y="4648200"/>
            <a:ext cx="2057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82111" y="4648200"/>
            <a:ext cx="25618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48B85B"/>
                </a:solidFill>
              </a:rPr>
              <a:t>How much A is consumed in </a:t>
            </a:r>
            <a:r>
              <a:rPr lang="en-US" dirty="0" err="1" smtClean="0">
                <a:solidFill>
                  <a:srgbClr val="48B85B"/>
                </a:solidFill>
              </a:rPr>
              <a:t>mol</a:t>
            </a:r>
            <a:r>
              <a:rPr lang="en-US" dirty="0" smtClean="0">
                <a:solidFill>
                  <a:srgbClr val="48B85B"/>
                </a:solidFill>
              </a:rPr>
              <a:t>/time?</a:t>
            </a:r>
          </a:p>
        </p:txBody>
      </p:sp>
    </p:spTree>
    <p:extLst>
      <p:ext uri="{BB962C8B-B14F-4D97-AF65-F5344CB8AC3E}">
        <p14:creationId xmlns:p14="http://schemas.microsoft.com/office/powerpoint/2010/main" val="386289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Taking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as your basis, fill in the stoichiometric table for the </a:t>
            </a:r>
            <a:r>
              <a:rPr lang="en-US" sz="2000" dirty="0" err="1" smtClean="0"/>
              <a:t>rxn</a:t>
            </a:r>
            <a:r>
              <a:rPr lang="en-US" sz="2000" dirty="0" smtClean="0"/>
              <a:t> above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8117" y="5709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½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+ 3/2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</a:t>
            </a:r>
            <a:r>
              <a:rPr lang="en-US" sz="2000" dirty="0" smtClean="0">
                <a:latin typeface="Arial"/>
                <a:cs typeface="Arial"/>
              </a:rPr>
              <a:t>→ 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r>
              <a:rPr lang="en-US" sz="2000" dirty="0" smtClean="0">
                <a:latin typeface="Arial"/>
                <a:cs typeface="Arial"/>
              </a:rPr>
              <a:t>(g)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351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885890"/>
            <a:ext cx="6817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Normalize in terms of H</a:t>
            </a:r>
            <a:r>
              <a:rPr lang="en-US" sz="2000" baseline="-25000" dirty="0" smtClean="0">
                <a:solidFill>
                  <a:srgbClr val="0033CC"/>
                </a:solidFill>
              </a:rPr>
              <a:t>2</a:t>
            </a:r>
            <a:r>
              <a:rPr lang="en-US" sz="2000" dirty="0" smtClean="0">
                <a:solidFill>
                  <a:srgbClr val="0033CC"/>
                </a:solidFill>
              </a:rPr>
              <a:t> by </a:t>
            </a:r>
            <a:r>
              <a:rPr lang="en-US" sz="2000" dirty="0" err="1" smtClean="0">
                <a:solidFill>
                  <a:srgbClr val="0033CC"/>
                </a:solidFill>
              </a:rPr>
              <a:t>multipyling</a:t>
            </a:r>
            <a:r>
              <a:rPr lang="en-US" sz="2000" dirty="0" smtClean="0">
                <a:solidFill>
                  <a:srgbClr val="0033CC"/>
                </a:solidFill>
              </a:rPr>
              <a:t> the equation by </a:t>
            </a:r>
            <a:r>
              <a:rPr lang="en-US" sz="2000" dirty="0" smtClean="0">
                <a:solidFill>
                  <a:srgbClr val="0033CC"/>
                </a:solidFill>
                <a:latin typeface="Meiryo"/>
                <a:ea typeface="Meiryo"/>
              </a:rPr>
              <a:t>⅔: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34309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2806402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228600" y="4724400"/>
            <a:ext cx="186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Change in 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707481" y="4724400"/>
          <a:ext cx="37290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88" name="Equation" r:id="rId3" imgW="3695400" imgH="380880" progId="Equation.DSMT4">
                  <p:embed/>
                </p:oleObj>
              </mc:Choice>
              <mc:Fallback>
                <p:oleObj name="Equation" r:id="rId3" imgW="369540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481" y="4724400"/>
                        <a:ext cx="372903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4495800" y="4648200"/>
            <a:ext cx="2057400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28600" y="5308540"/>
            <a:ext cx="18614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Change in N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5833537"/>
              </p:ext>
            </p:extLst>
          </p:nvPr>
        </p:nvGraphicFramePr>
        <p:xfrm>
          <a:off x="2133600" y="5334000"/>
          <a:ext cx="19589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89" name="Equation" r:id="rId5" imgW="1968480" imgH="368280" progId="Equation.DSMT4">
                  <p:embed/>
                </p:oleObj>
              </mc:Choice>
              <mc:Fallback>
                <p:oleObj name="Equation" r:id="rId5" imgW="1968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4000"/>
                        <a:ext cx="19589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163010"/>
              </p:ext>
            </p:extLst>
          </p:nvPr>
        </p:nvGraphicFramePr>
        <p:xfrm>
          <a:off x="4191000" y="5340350"/>
          <a:ext cx="2933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0" name="Equation" r:id="rId7" imgW="2946240" imgH="355320" progId="Equation.DSMT4">
                  <p:embed/>
                </p:oleObj>
              </mc:Choice>
              <mc:Fallback>
                <p:oleObj name="Equation" r:id="rId7" imgW="29462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40350"/>
                        <a:ext cx="2933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638800" y="5257800"/>
            <a:ext cx="15240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399098"/>
              </p:ext>
            </p:extLst>
          </p:nvPr>
        </p:nvGraphicFramePr>
        <p:xfrm>
          <a:off x="5655049" y="5334663"/>
          <a:ext cx="146685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1" name="Equation" r:id="rId9" imgW="1473120" imgH="355320" progId="Equation.DSMT4">
                  <p:embed/>
                </p:oleObj>
              </mc:Choice>
              <mc:Fallback>
                <p:oleObj name="Equation" r:id="rId9" imgW="1473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5049" y="5334663"/>
                        <a:ext cx="146685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28600" y="5791200"/>
            <a:ext cx="20473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Change in NH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405618"/>
              </p:ext>
            </p:extLst>
          </p:nvPr>
        </p:nvGraphicFramePr>
        <p:xfrm>
          <a:off x="2209800" y="5873087"/>
          <a:ext cx="19589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2" name="Equation" r:id="rId11" imgW="1968480" imgH="368280" progId="Equation.DSMT4">
                  <p:embed/>
                </p:oleObj>
              </mc:Choice>
              <mc:Fallback>
                <p:oleObj name="Equation" r:id="rId11" imgW="19684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873087"/>
                        <a:ext cx="19589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833579"/>
              </p:ext>
            </p:extLst>
          </p:nvPr>
        </p:nvGraphicFramePr>
        <p:xfrm>
          <a:off x="4230688" y="5871934"/>
          <a:ext cx="284638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3" name="Equation" r:id="rId12" imgW="2857320" imgH="355320" progId="Equation.DSMT4">
                  <p:embed/>
                </p:oleObj>
              </mc:Choice>
              <mc:Fallback>
                <p:oleObj name="Equation" r:id="rId12" imgW="28573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5871934"/>
                        <a:ext cx="2846387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5715000" y="5803382"/>
            <a:ext cx="15240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1756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606346"/>
              </p:ext>
            </p:extLst>
          </p:nvPr>
        </p:nvGraphicFramePr>
        <p:xfrm>
          <a:off x="5725680" y="5871934"/>
          <a:ext cx="1354138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494" name="Equation" r:id="rId14" imgW="1358640" imgH="355320" progId="Equation.DSMT4">
                  <p:embed/>
                </p:oleObj>
              </mc:Choice>
              <mc:Fallback>
                <p:oleObj name="Equation" r:id="rId14" imgW="13586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5680" y="5871934"/>
                        <a:ext cx="1354138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5825836" y="4308764"/>
            <a:ext cx="1188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⅔F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A0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X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8645" y="6238672"/>
            <a:ext cx="28905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Add up the total change</a:t>
            </a:r>
          </a:p>
        </p:txBody>
      </p:sp>
    </p:spTree>
    <p:extLst>
      <p:ext uri="{BB962C8B-B14F-4D97-AF65-F5344CB8AC3E}">
        <p14:creationId xmlns:p14="http://schemas.microsoft.com/office/powerpoint/2010/main" val="90628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11111E-6 -0.00023 C -1.11111E-6 0.00023 -1.11111E-6 -0.12986 -1.11111E-6 -0.25903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17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6" y="-129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61111E-6 -0.00046 C -3.61111E-6 0.00024 -3.61111E-6 -0.14143 -3.61111E-6 -0.28194 " pathEditMode="relative" rAng="0" ptsTypes="aA">
                                      <p:cBhvr>
                                        <p:cTn id="52" dur="1000" fill="hold"/>
                                        <p:tgtEl>
                                          <p:spTgt spid="317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140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9" grpId="0"/>
      <p:bldP spid="29" grpId="0" animBg="1"/>
      <p:bldP spid="29" grpId="1" animBg="1"/>
      <p:bldP spid="30" grpId="0"/>
      <p:bldP spid="31" grpId="0" animBg="1"/>
      <p:bldP spid="31" grpId="1" animBg="1"/>
      <p:bldP spid="32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47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Taking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as your basis, fill in the stoichiometric table for the </a:t>
            </a:r>
            <a:r>
              <a:rPr lang="en-US" sz="2000" dirty="0" err="1" smtClean="0"/>
              <a:t>rxn</a:t>
            </a:r>
            <a:r>
              <a:rPr lang="en-US" sz="2000" dirty="0" smtClean="0"/>
              <a:t> above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98117" y="57090"/>
            <a:ext cx="35477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½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+ 3/2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(g) </a:t>
            </a:r>
            <a:r>
              <a:rPr lang="en-US" sz="2000" dirty="0" smtClean="0">
                <a:latin typeface="Arial"/>
                <a:cs typeface="Arial"/>
              </a:rPr>
              <a:t>→ 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r>
              <a:rPr lang="en-US" sz="2000" dirty="0" smtClean="0">
                <a:latin typeface="Arial"/>
                <a:cs typeface="Arial"/>
              </a:rPr>
              <a:t>(g)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435114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1885890"/>
            <a:ext cx="68178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Normalize in terms of H</a:t>
            </a:r>
            <a:r>
              <a:rPr lang="en-US" sz="2000" baseline="-25000" dirty="0" smtClean="0">
                <a:solidFill>
                  <a:srgbClr val="0033CC"/>
                </a:solidFill>
              </a:rPr>
              <a:t>2</a:t>
            </a:r>
            <a:r>
              <a:rPr lang="en-US" sz="2000" dirty="0" smtClean="0">
                <a:solidFill>
                  <a:srgbClr val="0033CC"/>
                </a:solidFill>
              </a:rPr>
              <a:t> by </a:t>
            </a:r>
            <a:r>
              <a:rPr lang="en-US" sz="2000" dirty="0" err="1" smtClean="0">
                <a:solidFill>
                  <a:srgbClr val="0033CC"/>
                </a:solidFill>
              </a:rPr>
              <a:t>multipyling</a:t>
            </a:r>
            <a:r>
              <a:rPr lang="en-US" sz="2000" dirty="0" smtClean="0">
                <a:solidFill>
                  <a:srgbClr val="0033CC"/>
                </a:solidFill>
              </a:rPr>
              <a:t> the equation by </a:t>
            </a:r>
            <a:r>
              <a:rPr lang="en-US" sz="2000" dirty="0" smtClean="0">
                <a:solidFill>
                  <a:srgbClr val="0033CC"/>
                </a:solidFill>
                <a:latin typeface="Meiryo"/>
                <a:ea typeface="Meiryo"/>
              </a:rPr>
              <a:t>⅔: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4200" y="234309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2806402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-(</a:t>
                      </a:r>
                      <a:r>
                        <a:rPr lang="en-US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705600" y="4724400"/>
            <a:ext cx="1233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Arial"/>
                <a:cs typeface="Arial"/>
              </a:rPr>
              <a:t>←</a:t>
            </a:r>
            <a:r>
              <a:rPr lang="en-US" sz="2000" b="1" dirty="0" smtClean="0">
                <a:solidFill>
                  <a:srgbClr val="7030A0"/>
                </a:solidFill>
              </a:rPr>
              <a:t>H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</a:rPr>
              <a:t> Out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707481" y="4724400"/>
          <a:ext cx="37290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6" name="Equation" r:id="rId3" imgW="3695400" imgH="380880" progId="Equation.DSMT4">
                  <p:embed/>
                </p:oleObj>
              </mc:Choice>
              <mc:Fallback>
                <p:oleObj name="Equation" r:id="rId3" imgW="3695400" imgH="380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7481" y="4724400"/>
                        <a:ext cx="3729038" cy="384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3581400" y="4689764"/>
            <a:ext cx="2971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583449" y="5312834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2816178"/>
              </p:ext>
            </p:extLst>
          </p:nvPr>
        </p:nvGraphicFramePr>
        <p:xfrm>
          <a:off x="2133600" y="5338294"/>
          <a:ext cx="19589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7" name="Equation" r:id="rId5" imgW="1968480" imgH="368280" progId="Equation.DSMT4">
                  <p:embed/>
                </p:oleObj>
              </mc:Choice>
              <mc:Fallback>
                <p:oleObj name="Equation" r:id="rId5" imgW="1968480" imgH="3682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338294"/>
                        <a:ext cx="19589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7466866"/>
              </p:ext>
            </p:extLst>
          </p:nvPr>
        </p:nvGraphicFramePr>
        <p:xfrm>
          <a:off x="4191000" y="5344644"/>
          <a:ext cx="29337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8" name="Equation" r:id="rId7" imgW="2946240" imgH="355320" progId="Equation.DSMT4">
                  <p:embed/>
                </p:oleObj>
              </mc:Choice>
              <mc:Fallback>
                <p:oleObj name="Equation" r:id="rId7" imgW="2946240" imgH="35532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44644"/>
                        <a:ext cx="29337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5014382" y="5262094"/>
            <a:ext cx="2148417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397501" y="5791200"/>
            <a:ext cx="736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NH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:</a:t>
            </a:r>
          </a:p>
        </p:txBody>
      </p:sp>
      <p:graphicFrame>
        <p:nvGraphicFramePr>
          <p:cNvPr id="317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935141"/>
              </p:ext>
            </p:extLst>
          </p:nvPr>
        </p:nvGraphicFramePr>
        <p:xfrm>
          <a:off x="2209800" y="5873087"/>
          <a:ext cx="1958975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09" name="Equation" r:id="rId9" imgW="1968480" imgH="368280" progId="Equation.DSMT4">
                  <p:embed/>
                </p:oleObj>
              </mc:Choice>
              <mc:Fallback>
                <p:oleObj name="Equation" r:id="rId9" imgW="1968480" imgH="3682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5873087"/>
                        <a:ext cx="1958975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31256"/>
              </p:ext>
            </p:extLst>
          </p:nvPr>
        </p:nvGraphicFramePr>
        <p:xfrm>
          <a:off x="4230688" y="5871934"/>
          <a:ext cx="2846387" cy="35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110" name="Equation" r:id="rId10" imgW="2857320" imgH="355320" progId="Equation.DSMT4">
                  <p:embed/>
                </p:oleObj>
              </mc:Choice>
              <mc:Fallback>
                <p:oleObj name="Equation" r:id="rId10" imgW="2857320" imgH="3553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0688" y="5871934"/>
                        <a:ext cx="2846387" cy="354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5029200" y="5803382"/>
            <a:ext cx="2209800" cy="457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5825836" y="4308764"/>
            <a:ext cx="11887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-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⅔F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A0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X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72770" y="5277620"/>
            <a:ext cx="12330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Arial"/>
                <a:cs typeface="Arial"/>
              </a:rPr>
              <a:t>←</a:t>
            </a:r>
            <a:r>
              <a:rPr lang="en-US" sz="2000" b="1" dirty="0" smtClean="0">
                <a:solidFill>
                  <a:srgbClr val="7030A0"/>
                </a:solidFill>
              </a:rPr>
              <a:t>N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b="1" dirty="0" smtClean="0">
                <a:solidFill>
                  <a:srgbClr val="7030A0"/>
                </a:solidFill>
              </a:rPr>
              <a:t> Out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04388" y="5825836"/>
            <a:ext cx="14189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7030A0"/>
                </a:solidFill>
                <a:latin typeface="Arial"/>
                <a:cs typeface="Arial"/>
              </a:rPr>
              <a:t>←</a:t>
            </a:r>
            <a:r>
              <a:rPr lang="en-US" sz="2000" b="1" dirty="0" smtClean="0">
                <a:solidFill>
                  <a:srgbClr val="7030A0"/>
                </a:solidFill>
              </a:rPr>
              <a:t>NH</a:t>
            </a:r>
            <a:r>
              <a:rPr lang="en-US" sz="2000" b="1" baseline="-25000" dirty="0" smtClean="0">
                <a:solidFill>
                  <a:srgbClr val="7030A0"/>
                </a:solidFill>
              </a:rPr>
              <a:t>3</a:t>
            </a:r>
            <a:r>
              <a:rPr lang="en-US" sz="2000" b="1" dirty="0" smtClean="0">
                <a:solidFill>
                  <a:srgbClr val="7030A0"/>
                </a:solidFill>
              </a:rPr>
              <a:t> Out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81899" y="3165764"/>
            <a:ext cx="1293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F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-F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X</a:t>
            </a:r>
            <a:r>
              <a:rPr lang="en-US" sz="2000" baseline="-25000" dirty="0" smtClean="0">
                <a:latin typeface="Meiryo"/>
                <a:ea typeface="Meiryo"/>
              </a:rPr>
              <a:t>A</a:t>
            </a:r>
            <a:endParaRPr lang="en-US" sz="2000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7346373" y="3546764"/>
            <a:ext cx="1795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F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-(⅓F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X</a:t>
            </a:r>
            <a:r>
              <a:rPr lang="en-US" sz="2000" baseline="-25000" dirty="0" smtClean="0">
                <a:latin typeface="Meiryo"/>
                <a:ea typeface="Meiryo"/>
              </a:rPr>
              <a:t>A</a:t>
            </a:r>
            <a:r>
              <a:rPr lang="en-US" sz="2000" dirty="0" smtClean="0">
                <a:latin typeface="Meiryo"/>
                <a:ea typeface="Meiryo"/>
              </a:rPr>
              <a:t>)</a:t>
            </a:r>
            <a:endParaRPr lang="en-US" sz="2000" dirty="0" smtClean="0"/>
          </a:p>
        </p:txBody>
      </p:sp>
      <p:sp>
        <p:nvSpPr>
          <p:cNvPr id="28" name="TextBox 27"/>
          <p:cNvSpPr txBox="1"/>
          <p:nvPr/>
        </p:nvSpPr>
        <p:spPr>
          <a:xfrm>
            <a:off x="7716984" y="3932899"/>
            <a:ext cx="11037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⅔F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X</a:t>
            </a:r>
            <a:r>
              <a:rPr lang="en-US" sz="2000" baseline="-25000" dirty="0" smtClean="0">
                <a:latin typeface="Meiryo"/>
                <a:ea typeface="Meiryo"/>
              </a:rPr>
              <a:t>A</a:t>
            </a:r>
            <a:endParaRPr lang="en-US" sz="2000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7436425" y="4282726"/>
            <a:ext cx="15990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F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A0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(2-⅔X</a:t>
            </a:r>
            <a:r>
              <a:rPr lang="en-US" sz="2000" baseline="-25000" dirty="0" smtClean="0">
                <a:solidFill>
                  <a:schemeClr val="bg1"/>
                </a:solidFill>
                <a:latin typeface="Meiryo"/>
                <a:ea typeface="Meiryo"/>
              </a:rPr>
              <a:t>A</a:t>
            </a:r>
            <a:r>
              <a:rPr lang="en-US" sz="2000" dirty="0" smtClean="0">
                <a:solidFill>
                  <a:schemeClr val="bg1"/>
                </a:solidFill>
                <a:latin typeface="Meiryo"/>
                <a:ea typeface="Meiryo"/>
              </a:rPr>
              <a:t>)</a:t>
            </a:r>
            <a:endParaRPr lang="en-US" sz="2000" dirty="0" smtClean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38645" y="6238672"/>
            <a:ext cx="31053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</a:rPr>
              <a:t>Add up the total change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7422573" y="2133600"/>
            <a:ext cx="1254899" cy="1828800"/>
            <a:chOff x="7422573" y="2133600"/>
            <a:chExt cx="1254899" cy="1828800"/>
          </a:xfrm>
        </p:grpSpPr>
        <p:sp>
          <p:nvSpPr>
            <p:cNvPr id="35" name="Oval 34"/>
            <p:cNvSpPr/>
            <p:nvPr/>
          </p:nvSpPr>
          <p:spPr>
            <a:xfrm>
              <a:off x="7422573" y="3505200"/>
              <a:ext cx="381000" cy="457200"/>
            </a:xfrm>
            <a:prstGeom prst="ellipse">
              <a:avLst/>
            </a:prstGeom>
            <a:noFill/>
            <a:ln>
              <a:solidFill>
                <a:srgbClr val="FA06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5400000" flipH="1" flipV="1">
              <a:off x="7124700" y="2857500"/>
              <a:ext cx="1066800" cy="228600"/>
            </a:xfrm>
            <a:prstGeom prst="straightConnector1">
              <a:avLst/>
            </a:prstGeom>
            <a:ln w="28575">
              <a:solidFill>
                <a:srgbClr val="FA061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7626928" y="2133600"/>
              <a:ext cx="10505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B0</a:t>
              </a:r>
              <a:r>
                <a:rPr lang="en-US" sz="2000" dirty="0" smtClean="0">
                  <a:solidFill>
                    <a:srgbClr val="FF0000"/>
                  </a:solidFill>
                </a:rPr>
                <a:t>=F</a:t>
              </a:r>
              <a:r>
                <a:rPr lang="en-US" sz="2000" baseline="-25000" dirty="0" smtClean="0">
                  <a:solidFill>
                    <a:srgbClr val="FF0000"/>
                  </a:solidFill>
                </a:rPr>
                <a:t>A0</a:t>
              </a:r>
              <a:endParaRPr lang="en-US" sz="2000" dirty="0" smtClean="0">
                <a:solidFill>
                  <a:srgbClr val="FF0000"/>
                </a:solidFill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5029200" y="5844946"/>
            <a:ext cx="1078943" cy="762000"/>
            <a:chOff x="5029200" y="6096000"/>
            <a:chExt cx="1078943" cy="762000"/>
          </a:xfrm>
        </p:grpSpPr>
        <p:sp>
          <p:nvSpPr>
            <p:cNvPr id="40" name="Oval 39"/>
            <p:cNvSpPr/>
            <p:nvPr/>
          </p:nvSpPr>
          <p:spPr>
            <a:xfrm>
              <a:off x="5029200" y="6096000"/>
              <a:ext cx="457200" cy="457200"/>
            </a:xfrm>
            <a:prstGeom prst="ellipse">
              <a:avLst/>
            </a:prstGeom>
            <a:noFill/>
            <a:ln>
              <a:solidFill>
                <a:srgbClr val="FA061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2" name="Straight Arrow Connector 41"/>
            <p:cNvCxnSpPr>
              <a:stCxn id="40" idx="5"/>
              <a:endCxn id="43" idx="1"/>
            </p:cNvCxnSpPr>
            <p:nvPr/>
          </p:nvCxnSpPr>
          <p:spPr>
            <a:xfrm rot="16200000" flipH="1">
              <a:off x="5514277" y="6391413"/>
              <a:ext cx="171700" cy="361364"/>
            </a:xfrm>
            <a:prstGeom prst="straightConnector1">
              <a:avLst/>
            </a:prstGeom>
            <a:ln w="28575">
              <a:solidFill>
                <a:srgbClr val="FA061D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780809" y="6457890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FF0000"/>
                  </a:solidFill>
                </a:rPr>
                <a:t>0</a:t>
              </a:r>
            </a:p>
          </p:txBody>
        </p:sp>
      </p:grpSp>
      <p:sp>
        <p:nvSpPr>
          <p:cNvPr id="8" name="Rectangle 7"/>
          <p:cNvSpPr/>
          <p:nvPr/>
        </p:nvSpPr>
        <p:spPr>
          <a:xfrm>
            <a:off x="7803573" y="2831275"/>
            <a:ext cx="873899" cy="320040"/>
          </a:xfrm>
          <a:prstGeom prst="rect">
            <a:avLst/>
          </a:prstGeom>
          <a:noFill/>
          <a:ln>
            <a:solidFill>
              <a:srgbClr val="FFFF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575560" y="4685124"/>
            <a:ext cx="548640" cy="4572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1546580" y="4736275"/>
            <a:ext cx="5870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H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: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4465742" y="5348459"/>
            <a:ext cx="365760" cy="365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4507675" y="5853940"/>
            <a:ext cx="365760" cy="36576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6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6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6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6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3" grpId="0" animBg="1"/>
      <p:bldP spid="29" grpId="0" animBg="1"/>
      <p:bldP spid="31" grpId="0" animBg="1"/>
      <p:bldP spid="24" grpId="0"/>
      <p:bldP spid="25" grpId="0"/>
      <p:bldP spid="26" grpId="0"/>
      <p:bldP spid="27" grpId="0"/>
      <p:bldP spid="28" grpId="0"/>
      <p:bldP spid="33" grpId="0"/>
      <p:bldP spid="34" grpId="0"/>
      <p:bldP spid="8" grpId="0" animBg="1"/>
      <p:bldP spid="9" grpId="0" animBg="1"/>
      <p:bldP spid="45" grpId="0" animBg="1"/>
      <p:bldP spid="4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31826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-(</a:t>
                      </a:r>
                      <a:r>
                        <a:rPr lang="en-US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-(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baseline="0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-⅔F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</a:rPr>
                        <a:t>(2-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⅔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A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)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6200" y="3286026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are </a:t>
            </a:r>
            <a:r>
              <a:rPr lang="en-US" sz="2000" dirty="0" smtClean="0">
                <a:latin typeface="Symbol" pitchFamily="18" charset="2"/>
              </a:rPr>
              <a:t>d, e, </a:t>
            </a:r>
            <a:r>
              <a:rPr lang="en-US" sz="2000" dirty="0" smtClean="0"/>
              <a:t>and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?  </a:t>
            </a:r>
          </a:p>
        </p:txBody>
      </p:sp>
      <p:graphicFrame>
        <p:nvGraphicFramePr>
          <p:cNvPr id="3379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659117"/>
              </p:ext>
            </p:extLst>
          </p:nvPr>
        </p:nvGraphicFramePr>
        <p:xfrm>
          <a:off x="152400" y="3733800"/>
          <a:ext cx="4019550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1" name="Equation" r:id="rId3" imgW="4470120" imgH="609480" progId="Equation.DSMT4">
                  <p:embed/>
                </p:oleObj>
              </mc:Choice>
              <mc:Fallback>
                <p:oleObj name="Equation" r:id="rId3" imgW="44701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733800"/>
                        <a:ext cx="4019550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378751" y="3807589"/>
            <a:ext cx="8290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Meiryo"/>
                <a:ea typeface="Meiryo"/>
              </a:rPr>
              <a:t>⅔</a:t>
            </a:r>
            <a:endParaRPr lang="en-US" sz="2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5414625" y="3807589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B</a:t>
            </a:r>
            <a:r>
              <a:rPr lang="en-US" sz="2000" dirty="0" smtClean="0"/>
              <a:t>=-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endParaRPr lang="en-US" sz="20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7168206" y="4155375"/>
            <a:ext cx="1213794" cy="40011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  <a:cs typeface="Arial"/>
              </a:rPr>
              <a:t>→</a:t>
            </a:r>
            <a:r>
              <a:rPr lang="en-US" sz="2000" dirty="0" smtClean="0">
                <a:latin typeface="Symbol" pitchFamily="18" charset="2"/>
              </a:rPr>
              <a:t>d </a:t>
            </a:r>
            <a:r>
              <a:rPr lang="en-US" sz="2000" dirty="0" smtClean="0"/>
              <a:t>= -</a:t>
            </a:r>
            <a:r>
              <a:rPr lang="en-US" sz="2000" dirty="0" smtClean="0">
                <a:latin typeface="Meiryo"/>
                <a:ea typeface="Meiryo"/>
              </a:rPr>
              <a:t>⅔</a:t>
            </a:r>
            <a:endParaRPr lang="en-US" sz="2000" dirty="0" smtClean="0"/>
          </a:p>
        </p:txBody>
      </p:sp>
      <p:graphicFrame>
        <p:nvGraphicFramePr>
          <p:cNvPr id="338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978151"/>
              </p:ext>
            </p:extLst>
          </p:nvPr>
        </p:nvGraphicFramePr>
        <p:xfrm>
          <a:off x="625475" y="4813299"/>
          <a:ext cx="210661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2" name="Equation" r:id="rId5" imgW="2298600" imgH="698400" progId="Equation.DSMT4">
                  <p:embed/>
                </p:oleObj>
              </mc:Choice>
              <mc:Fallback>
                <p:oleObj name="Equation" r:id="rId5" imgW="229860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4813299"/>
                        <a:ext cx="2106613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80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304929"/>
              </p:ext>
            </p:extLst>
          </p:nvPr>
        </p:nvGraphicFramePr>
        <p:xfrm>
          <a:off x="2890837" y="4813299"/>
          <a:ext cx="5338763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3" name="Equation" r:id="rId7" imgW="5829120" imgH="698400" progId="Equation.DSMT4">
                  <p:embed/>
                </p:oleObj>
              </mc:Choice>
              <mc:Fallback>
                <p:oleObj name="Equation" r:id="rId7" imgW="58291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0837" y="4813299"/>
                        <a:ext cx="5338763" cy="639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381000" y="5906535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endParaRPr lang="en-US" sz="2000" dirty="0" smtClean="0"/>
          </a:p>
        </p:txBody>
      </p:sp>
      <p:graphicFrame>
        <p:nvGraphicFramePr>
          <p:cNvPr id="338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047238"/>
              </p:ext>
            </p:extLst>
          </p:nvPr>
        </p:nvGraphicFramePr>
        <p:xfrm>
          <a:off x="3827319" y="5804418"/>
          <a:ext cx="11985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4" name="Equation" r:id="rId9" imgW="1307880" imgH="609480" progId="Equation.DSMT4">
                  <p:embed/>
                </p:oleObj>
              </mc:Choice>
              <mc:Fallback>
                <p:oleObj name="Equation" r:id="rId9" imgW="13078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7319" y="5804418"/>
                        <a:ext cx="1198562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197427" y="4419600"/>
            <a:ext cx="3597460" cy="1363395"/>
            <a:chOff x="197427" y="4689764"/>
            <a:chExt cx="3597460" cy="1363395"/>
          </a:xfrm>
        </p:grpSpPr>
        <p:sp>
          <p:nvSpPr>
            <p:cNvPr id="41" name="TextBox 40"/>
            <p:cNvSpPr txBox="1"/>
            <p:nvPr/>
          </p:nvSpPr>
          <p:spPr>
            <a:xfrm>
              <a:off x="197427" y="4689764"/>
              <a:ext cx="35974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</a:rPr>
                <a:t>change in total # moles at X</a:t>
              </a:r>
              <a:r>
                <a:rPr lang="en-US" b="1" baseline="-25000" dirty="0" smtClean="0">
                  <a:solidFill>
                    <a:srgbClr val="006600"/>
                  </a:solidFill>
                </a:rPr>
                <a:t>A</a:t>
              </a:r>
              <a:r>
                <a:rPr lang="en-US" b="1" dirty="0" smtClean="0">
                  <a:solidFill>
                    <a:srgbClr val="006600"/>
                  </a:solidFill>
                </a:rPr>
                <a:t>=1</a:t>
              </a:r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990600" y="5081155"/>
              <a:ext cx="990600" cy="274320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990600" y="5410200"/>
              <a:ext cx="990600" cy="304800"/>
            </a:xfrm>
            <a:prstGeom prst="roundRect">
              <a:avLst/>
            </a:prstGeom>
            <a:noFill/>
            <a:ln>
              <a:solidFill>
                <a:srgbClr val="0066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01883" y="5683827"/>
              <a:ext cx="186031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6600"/>
                  </a:solidFill>
                </a:rPr>
                <a:t>total moles fed</a:t>
              </a:r>
            </a:p>
          </p:txBody>
        </p:sp>
      </p:grpSp>
      <p:graphicFrame>
        <p:nvGraphicFramePr>
          <p:cNvPr id="3380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661038"/>
              </p:ext>
            </p:extLst>
          </p:nvPr>
        </p:nvGraphicFramePr>
        <p:xfrm>
          <a:off x="5200650" y="5781675"/>
          <a:ext cx="3105150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5" name="Equation" r:id="rId11" imgW="3390840" imgH="660240" progId="Equation.DSMT4">
                  <p:embed/>
                </p:oleObj>
              </mc:Choice>
              <mc:Fallback>
                <p:oleObj name="Equation" r:id="rId11" imgW="339084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0650" y="5781675"/>
                        <a:ext cx="3105150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7572500" y="5745480"/>
            <a:ext cx="731520" cy="640080"/>
          </a:xfrm>
          <a:prstGeom prst="rect">
            <a:avLst/>
          </a:prstGeom>
          <a:noFill/>
          <a:ln w="1905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endParaRPr lang="en-US" sz="2000" dirty="0" smtClean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803911"/>
              </p:ext>
            </p:extLst>
          </p:nvPr>
        </p:nvGraphicFramePr>
        <p:xfrm>
          <a:off x="6477000" y="3451915"/>
          <a:ext cx="246538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526" name="Equation" r:id="rId13" imgW="2743200" imgH="609480" progId="Equation.DSMT4">
                  <p:embed/>
                </p:oleObj>
              </mc:Choice>
              <mc:Fallback>
                <p:oleObj name="Equation" r:id="rId13" imgW="2743200" imgH="609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451915"/>
                        <a:ext cx="246538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9155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3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 animBg="1"/>
      <p:bldP spid="40" grpId="0"/>
      <p:bldP spid="2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810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31826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-(</a:t>
                      </a:r>
                      <a:r>
                        <a:rPr lang="en-US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-(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baseline="0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-⅔F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</a:rPr>
                        <a:t>(2-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⅔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A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)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6200" y="3286026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are </a:t>
            </a:r>
            <a:r>
              <a:rPr lang="en-US" sz="2000" dirty="0" smtClean="0">
                <a:latin typeface="Symbol" pitchFamily="18" charset="2"/>
              </a:rPr>
              <a:t>d, e, </a:t>
            </a:r>
            <a:r>
              <a:rPr lang="en-US" sz="2000" dirty="0" smtClean="0"/>
              <a:t>and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? 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3048000" y="3286026"/>
            <a:ext cx="957313" cy="400110"/>
          </a:xfrm>
          <a:prstGeom prst="rect">
            <a:avLst/>
          </a:prstGeom>
          <a:noFill/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Symbol" pitchFamily="18" charset="2"/>
              </a:rPr>
              <a:t>d </a:t>
            </a:r>
            <a:r>
              <a:rPr lang="en-US" sz="2000" dirty="0" smtClean="0"/>
              <a:t>= -</a:t>
            </a:r>
            <a:r>
              <a:rPr lang="en-US" sz="2000" dirty="0" smtClean="0">
                <a:latin typeface="Meiryo"/>
                <a:ea typeface="Meiryo"/>
              </a:rPr>
              <a:t>⅔</a:t>
            </a:r>
            <a:endParaRPr lang="en-US" sz="2000" dirty="0" smtClean="0"/>
          </a:p>
        </p:txBody>
      </p:sp>
      <p:graphicFrame>
        <p:nvGraphicFramePr>
          <p:cNvPr id="34823" name="Object 12"/>
          <p:cNvGraphicFramePr>
            <a:graphicFrameLocks noChangeAspect="1"/>
          </p:cNvGraphicFramePr>
          <p:nvPr/>
        </p:nvGraphicFramePr>
        <p:xfrm>
          <a:off x="4288656" y="3286991"/>
          <a:ext cx="8382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4" name="Equation" r:id="rId4" imgW="914400" imgH="609480" progId="Equation.DSMT4">
                  <p:embed/>
                </p:oleObj>
              </mc:Choice>
              <mc:Fallback>
                <p:oleObj name="Equation" r:id="rId4" imgW="9144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8656" y="3286991"/>
                        <a:ext cx="838200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4" name="Object 12"/>
          <p:cNvGraphicFramePr>
            <a:graphicFrameLocks noChangeAspect="1"/>
          </p:cNvGraphicFramePr>
          <p:nvPr/>
        </p:nvGraphicFramePr>
        <p:xfrm>
          <a:off x="5410200" y="3286991"/>
          <a:ext cx="7207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5" name="Equation" r:id="rId6" imgW="787320" imgH="609480" progId="Equation.DSMT4">
                  <p:embed/>
                </p:oleObj>
              </mc:Choice>
              <mc:Fallback>
                <p:oleObj name="Equation" r:id="rId6" imgW="7873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286991"/>
                        <a:ext cx="720725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402395"/>
              </p:ext>
            </p:extLst>
          </p:nvPr>
        </p:nvGraphicFramePr>
        <p:xfrm>
          <a:off x="5561051" y="5083175"/>
          <a:ext cx="3517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6" name="Equation" r:id="rId8" imgW="3517560" imgH="622080" progId="Equation.DSMT4">
                  <p:embed/>
                </p:oleObj>
              </mc:Choice>
              <mc:Fallback>
                <p:oleObj name="Equation" r:id="rId8" imgW="35175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051" y="5083175"/>
                        <a:ext cx="3517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2647591"/>
              </p:ext>
            </p:extLst>
          </p:nvPr>
        </p:nvGraphicFramePr>
        <p:xfrm>
          <a:off x="844550" y="4706175"/>
          <a:ext cx="1409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7" name="Equation" r:id="rId10" imgW="1409400" imgH="330120" progId="Equation.DSMT4">
                  <p:embed/>
                </p:oleObj>
              </mc:Choice>
              <mc:Fallback>
                <p:oleObj name="Equation" r:id="rId10" imgW="14094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4550" y="4706175"/>
                        <a:ext cx="1409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700914"/>
              </p:ext>
            </p:extLst>
          </p:nvPr>
        </p:nvGraphicFramePr>
        <p:xfrm>
          <a:off x="4249573" y="5083797"/>
          <a:ext cx="1371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8" name="Equation" r:id="rId12" imgW="1371600" imgH="609480" progId="Equation.DSMT4">
                  <p:embed/>
                </p:oleObj>
              </mc:Choice>
              <mc:Fallback>
                <p:oleObj name="Equation" r:id="rId12" imgW="1371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9573" y="5083797"/>
                        <a:ext cx="1371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4247" y="5236197"/>
            <a:ext cx="426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 </a:t>
            </a:r>
            <a:r>
              <a:rPr lang="en-US" sz="2000" dirty="0" smtClean="0"/>
              <a:t>are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in the feed: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endParaRPr lang="en-US" sz="2000" dirty="0" smtClean="0"/>
          </a:p>
        </p:txBody>
      </p:sp>
      <p:graphicFrame>
        <p:nvGraphicFramePr>
          <p:cNvPr id="348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411955"/>
              </p:ext>
            </p:extLst>
          </p:nvPr>
        </p:nvGraphicFramePr>
        <p:xfrm>
          <a:off x="1060942" y="3814631"/>
          <a:ext cx="3098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9" name="Equation" r:id="rId14" imgW="3098520" imgH="698400" progId="Equation.DSMT4">
                  <p:embed/>
                </p:oleObj>
              </mc:Choice>
              <mc:Fallback>
                <p:oleObj name="Equation" r:id="rId14" imgW="30985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0942" y="3814631"/>
                        <a:ext cx="30988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235942" y="3814631"/>
            <a:ext cx="2329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Don’t have F</a:t>
            </a:r>
            <a:r>
              <a:rPr lang="en-US" b="1" baseline="-25000" dirty="0" smtClean="0">
                <a:solidFill>
                  <a:srgbClr val="C00000"/>
                </a:solidFill>
              </a:rPr>
              <a:t>A0</a:t>
            </a:r>
            <a:r>
              <a:rPr lang="en-US" b="1" dirty="0" smtClean="0">
                <a:solidFill>
                  <a:srgbClr val="C00000"/>
                </a:solidFill>
              </a:rPr>
              <a:t> or </a:t>
            </a:r>
            <a:r>
              <a:rPr lang="en-US" b="1" dirty="0" smtClean="0">
                <a:solidFill>
                  <a:srgbClr val="C00000"/>
                </a:solidFill>
                <a:latin typeface="Symbol" pitchFamily="18" charset="2"/>
              </a:rPr>
              <a:t>u</a:t>
            </a:r>
            <a:r>
              <a:rPr lang="en-US" b="1" baseline="-25000" dirty="0" smtClean="0">
                <a:solidFill>
                  <a:srgbClr val="C00000"/>
                </a:solidFill>
              </a:rPr>
              <a:t>0</a:t>
            </a:r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235942" y="4131099"/>
            <a:ext cx="173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Do have P &amp; T</a:t>
            </a:r>
          </a:p>
        </p:txBody>
      </p:sp>
      <p:graphicFrame>
        <p:nvGraphicFramePr>
          <p:cNvPr id="3483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8752705"/>
              </p:ext>
            </p:extLst>
          </p:nvPr>
        </p:nvGraphicFramePr>
        <p:xfrm>
          <a:off x="2319338" y="4510913"/>
          <a:ext cx="21590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0" name="Equation" r:id="rId16" imgW="2158920" imgH="622080" progId="Equation.DSMT4">
                  <p:embed/>
                </p:oleObj>
              </mc:Choice>
              <mc:Fallback>
                <p:oleObj name="Equation" r:id="rId16" imgW="21589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9338" y="4510913"/>
                        <a:ext cx="21590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572000" y="4629249"/>
            <a:ext cx="4291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This is C</a:t>
            </a:r>
            <a:r>
              <a:rPr lang="en-US" b="1" baseline="-25000" dirty="0" smtClean="0">
                <a:solidFill>
                  <a:srgbClr val="0033CC"/>
                </a:solidFill>
              </a:rPr>
              <a:t>T0</a:t>
            </a:r>
            <a:r>
              <a:rPr lang="en-US" b="1" dirty="0" smtClean="0">
                <a:solidFill>
                  <a:srgbClr val="0033CC"/>
                </a:solidFill>
              </a:rPr>
              <a:t>! How is N</a:t>
            </a:r>
            <a:r>
              <a:rPr lang="en-US" b="1" baseline="-25000" dirty="0" smtClean="0">
                <a:solidFill>
                  <a:srgbClr val="0033CC"/>
                </a:solidFill>
              </a:rPr>
              <a:t>A0</a:t>
            </a:r>
            <a:r>
              <a:rPr lang="en-US" b="1" dirty="0" smtClean="0">
                <a:solidFill>
                  <a:srgbClr val="0033CC"/>
                </a:solidFill>
              </a:rPr>
              <a:t> related to N</a:t>
            </a:r>
            <a:r>
              <a:rPr lang="en-US" b="1" baseline="-25000" dirty="0" smtClean="0">
                <a:solidFill>
                  <a:srgbClr val="0033CC"/>
                </a:solidFill>
              </a:rPr>
              <a:t>T0</a:t>
            </a:r>
            <a:r>
              <a:rPr lang="en-US" b="1" dirty="0" smtClean="0">
                <a:solidFill>
                  <a:srgbClr val="0033CC"/>
                </a:solidFill>
              </a:rPr>
              <a:t>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35139" y="5842661"/>
            <a:ext cx="35078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P= 16.4 </a:t>
            </a:r>
            <a:r>
              <a:rPr lang="en-US" sz="2000" dirty="0" err="1" smtClean="0"/>
              <a:t>atm</a:t>
            </a:r>
            <a:r>
              <a:rPr lang="en-US" sz="2000" dirty="0" smtClean="0"/>
              <a:t>; T=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/>
              <a:t>C=500K</a:t>
            </a:r>
          </a:p>
          <a:p>
            <a:pPr algn="r"/>
            <a:r>
              <a:rPr lang="en-US" sz="2000" dirty="0" smtClean="0">
                <a:solidFill>
                  <a:srgbClr val="0033CC"/>
                </a:solidFill>
              </a:rPr>
              <a:t>Plug in:</a:t>
            </a:r>
          </a:p>
        </p:txBody>
      </p:sp>
      <p:graphicFrame>
        <p:nvGraphicFramePr>
          <p:cNvPr id="3483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2472060"/>
              </p:ext>
            </p:extLst>
          </p:nvPr>
        </p:nvGraphicFramePr>
        <p:xfrm>
          <a:off x="3968687" y="5761800"/>
          <a:ext cx="4970463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1" name="Equation" r:id="rId18" imgW="5524200" imgH="990360" progId="Equation.DSMT4">
                  <p:embed/>
                </p:oleObj>
              </mc:Choice>
              <mc:Fallback>
                <p:oleObj name="Equation" r:id="rId18" imgW="5524200" imgH="990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687" y="5761800"/>
                        <a:ext cx="4970463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8"/>
          <p:cNvSpPr/>
          <p:nvPr/>
        </p:nvSpPr>
        <p:spPr>
          <a:xfrm>
            <a:off x="6023016" y="4131306"/>
            <a:ext cx="2188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Relate P&amp;T to C</a:t>
            </a:r>
            <a:r>
              <a:rPr lang="en-US" b="1" baseline="-25000" dirty="0" smtClean="0">
                <a:solidFill>
                  <a:srgbClr val="0033CC"/>
                </a:solidFill>
              </a:rPr>
              <a:t>A0</a:t>
            </a:r>
            <a:r>
              <a:rPr lang="en-US" b="1" dirty="0" smtClean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7467600" y="5759536"/>
            <a:ext cx="1554480" cy="64008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040352" y="5666386"/>
            <a:ext cx="91440" cy="457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16204" y="5666601"/>
            <a:ext cx="37126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1" dirty="0">
                <a:solidFill>
                  <a:srgbClr val="FF0000"/>
                </a:solidFill>
              </a:rPr>
              <a:t>W</a:t>
            </a:r>
            <a:r>
              <a:rPr lang="en-US" sz="1200" b="1" dirty="0" smtClean="0">
                <a:solidFill>
                  <a:srgbClr val="FF0000"/>
                </a:solidFill>
              </a:rPr>
              <a:t>e divided by P 2 instead of multiplying it by 0.5</a:t>
            </a:r>
          </a:p>
        </p:txBody>
      </p:sp>
    </p:spTree>
    <p:extLst>
      <p:ext uri="{BB962C8B-B14F-4D97-AF65-F5344CB8AC3E}">
        <p14:creationId xmlns:p14="http://schemas.microsoft.com/office/powerpoint/2010/main" val="399802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/>
      <p:bldP spid="30" grpId="0"/>
      <p:bldP spid="33" grpId="0"/>
      <p:bldP spid="35" grpId="0"/>
      <p:bldP spid="39" grpId="0"/>
      <p:bldP spid="2" grpId="0" animBg="1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572000" y="4395868"/>
            <a:ext cx="728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ideal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810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formation of ammonia is to be carried out isothermally at 227</a:t>
            </a:r>
            <a:r>
              <a:rPr lang="en-US" sz="2000" baseline="30000" dirty="0" smtClean="0">
                <a:latin typeface="Arial"/>
                <a:cs typeface="Arial"/>
              </a:rPr>
              <a:t>◦</a:t>
            </a:r>
            <a:r>
              <a:rPr lang="en-US" sz="2000" dirty="0" smtClean="0">
                <a:latin typeface="Arial"/>
                <a:cs typeface="Arial"/>
              </a:rPr>
              <a:t>C and with a p</a:t>
            </a:r>
            <a:r>
              <a:rPr lang="en-US" sz="2000" dirty="0" smtClean="0"/>
              <a:t>ressure of 16.4 atm.  This is an isobaric (constant pressure) flow system with </a:t>
            </a:r>
            <a:r>
              <a:rPr lang="en-US" sz="2000" dirty="0" err="1" smtClean="0"/>
              <a:t>equimolar</a:t>
            </a:r>
            <a:r>
              <a:rPr lang="en-US" sz="2000" dirty="0" smtClean="0"/>
              <a:t> feeds of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&amp;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. Assume the gas mixture behaves like an ideal gas.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124200" y="0"/>
            <a:ext cx="25506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  </a:t>
            </a:r>
            <a:r>
              <a:rPr lang="en-US" sz="2000" dirty="0" smtClean="0"/>
              <a:t>+ </a:t>
            </a:r>
            <a:r>
              <a:rPr lang="en-US" sz="2000" dirty="0" smtClean="0">
                <a:latin typeface="Meiryo"/>
                <a:ea typeface="Meiryo"/>
              </a:rPr>
              <a:t>⅓</a:t>
            </a:r>
            <a:r>
              <a:rPr lang="en-US" sz="2000" dirty="0" smtClean="0"/>
              <a:t>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</a:t>
            </a:r>
            <a:r>
              <a:rPr lang="en-US" sz="2000" dirty="0" smtClean="0">
                <a:latin typeface="Arial"/>
                <a:cs typeface="Arial"/>
              </a:rPr>
              <a:t>→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⅔</a:t>
            </a:r>
            <a:r>
              <a:rPr lang="en-US" sz="2000" dirty="0" smtClean="0">
                <a:latin typeface="Arial"/>
                <a:cs typeface="Arial"/>
              </a:rPr>
              <a:t>NH</a:t>
            </a:r>
            <a:r>
              <a:rPr lang="en-US" sz="2000" baseline="-25000" dirty="0" smtClean="0">
                <a:latin typeface="Arial"/>
                <a:cs typeface="Arial"/>
              </a:rPr>
              <a:t>3</a:t>
            </a:r>
            <a:endParaRPr lang="en-US" sz="2000" dirty="0" smtClean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31826"/>
          <a:ext cx="9144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Compound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Change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</a:t>
                      </a:r>
                      <a:r>
                        <a:rPr lang="en-US" baseline="-25000" dirty="0" smtClean="0"/>
                        <a:t>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B0</a:t>
                      </a:r>
                      <a:r>
                        <a:rPr lang="en-US" baseline="0" dirty="0" smtClean="0"/>
                        <a:t>=F</a:t>
                      </a:r>
                      <a:r>
                        <a:rPr lang="en-US" baseline="-25000" dirty="0" smtClean="0"/>
                        <a:t>A0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-(</a:t>
                      </a:r>
                      <a:r>
                        <a:rPr lang="en-US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-(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⅓</a:t>
                      </a:r>
                      <a:r>
                        <a:rPr lang="en-US" baseline="0" dirty="0" smtClean="0"/>
                        <a:t>F</a:t>
                      </a:r>
                      <a:r>
                        <a:rPr lang="en-US" baseline="-25000" dirty="0" smtClean="0"/>
                        <a:t>A0</a:t>
                      </a:r>
                      <a:r>
                        <a:rPr lang="en-US" baseline="0" dirty="0" smtClean="0"/>
                        <a:t>X</a:t>
                      </a:r>
                      <a:r>
                        <a:rPr lang="en-US" baseline="-25000" dirty="0" smtClean="0"/>
                        <a:t>A</a:t>
                      </a:r>
                      <a:r>
                        <a:rPr lang="en-US" baseline="0" dirty="0" smtClean="0"/>
                        <a:t>)</a:t>
                      </a:r>
                      <a:endParaRPr lang="en-US" dirty="0" smtClean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NH</a:t>
                      </a:r>
                      <a:r>
                        <a:rPr lang="en-US" baseline="-25000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Meiryo"/>
                          <a:ea typeface="Meiryo"/>
                        </a:rPr>
                        <a:t>⅔F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aseline="0" dirty="0" smtClean="0"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aseline="-25000" dirty="0" smtClean="0">
                          <a:latin typeface="Meiryo"/>
                          <a:ea typeface="Meiryo"/>
                        </a:rPr>
                        <a:t>A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/>
                          </a:solidFill>
                        </a:rPr>
                        <a:t>2F</a:t>
                      </a:r>
                      <a:r>
                        <a:rPr lang="en-US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endParaRPr lang="en-US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-⅔F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F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</a:rPr>
                        <a:t>A0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</a:rPr>
                        <a:t>(2-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Meiryo"/>
                          <a:ea typeface="Meiryo"/>
                        </a:rPr>
                        <a:t>⅔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X</a:t>
                      </a:r>
                      <a:r>
                        <a:rPr lang="en-US" b="0" baseline="-2500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A</a:t>
                      </a:r>
                      <a:r>
                        <a:rPr lang="en-US" b="0" baseline="0" dirty="0" smtClean="0">
                          <a:solidFill>
                            <a:schemeClr val="bg1"/>
                          </a:solidFill>
                          <a:latin typeface="+mn-lt"/>
                          <a:ea typeface="Meiryo"/>
                        </a:rPr>
                        <a:t>)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76200" y="3286026"/>
            <a:ext cx="899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What are the concentrations of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N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and NH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when 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60% consumed?</a:t>
            </a:r>
          </a:p>
        </p:txBody>
      </p:sp>
      <p:graphicFrame>
        <p:nvGraphicFramePr>
          <p:cNvPr id="3584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668694"/>
              </p:ext>
            </p:extLst>
          </p:nvPr>
        </p:nvGraphicFramePr>
        <p:xfrm>
          <a:off x="425450" y="3800475"/>
          <a:ext cx="4013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8" name="Equation" r:id="rId3" imgW="4012920" imgH="761760" progId="Equation.DSMT4">
                  <p:embed/>
                </p:oleObj>
              </mc:Choice>
              <mc:Fallback>
                <p:oleObj name="Equation" r:id="rId3" imgW="40129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3800475"/>
                        <a:ext cx="4013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rot="5400000">
            <a:off x="2484120" y="3984388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590800" y="454826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017520" y="3984388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124200" y="454826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3611880" y="3973997"/>
            <a:ext cx="914400" cy="36576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733799" y="453787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5800" y="3710068"/>
            <a:ext cx="13676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isothermal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4052968"/>
            <a:ext cx="10695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isobaric</a:t>
            </a:r>
          </a:p>
        </p:txBody>
      </p:sp>
      <p:graphicFrame>
        <p:nvGraphicFramePr>
          <p:cNvPr id="358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662116"/>
              </p:ext>
            </p:extLst>
          </p:nvPr>
        </p:nvGraphicFramePr>
        <p:xfrm>
          <a:off x="5765800" y="3870325"/>
          <a:ext cx="25654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59" name="Equation" r:id="rId5" imgW="2565360" imgH="736560" progId="Equation.DSMT4">
                  <p:embed/>
                </p:oleObj>
              </mc:Choice>
              <mc:Fallback>
                <p:oleObj name="Equation" r:id="rId5" imgW="2565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5800" y="3870325"/>
                        <a:ext cx="25654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76200" y="4948061"/>
            <a:ext cx="5223769" cy="619991"/>
            <a:chOff x="152400" y="4800600"/>
            <a:chExt cx="5223769" cy="619991"/>
          </a:xfrm>
        </p:grpSpPr>
        <p:graphicFrame>
          <p:nvGraphicFramePr>
            <p:cNvPr id="34823" name="Object 12"/>
            <p:cNvGraphicFramePr>
              <a:graphicFrameLocks noChangeAspect="1"/>
            </p:cNvGraphicFramePr>
            <p:nvPr/>
          </p:nvGraphicFramePr>
          <p:xfrm>
            <a:off x="152400" y="4953000"/>
            <a:ext cx="942975" cy="303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60" name="Equation" r:id="rId7" imgW="1028520" imgH="330120" progId="Equation.DSMT4">
                    <p:embed/>
                  </p:oleObj>
                </mc:Choice>
                <mc:Fallback>
                  <p:oleObj name="Equation" r:id="rId7" imgW="102852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4953000"/>
                          <a:ext cx="942975" cy="303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824" name="Object 12"/>
            <p:cNvGraphicFramePr>
              <a:graphicFrameLocks noChangeAspect="1"/>
            </p:cNvGraphicFramePr>
            <p:nvPr/>
          </p:nvGraphicFramePr>
          <p:xfrm>
            <a:off x="1219200" y="4800600"/>
            <a:ext cx="720725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61" name="Equation" r:id="rId9" imgW="787320" imgH="609480" progId="Equation.DSMT4">
                    <p:embed/>
                  </p:oleObj>
                </mc:Choice>
                <mc:Fallback>
                  <p:oleObj name="Equation" r:id="rId9" imgW="78732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4800600"/>
                          <a:ext cx="720725" cy="558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851" name="Object 11"/>
            <p:cNvGraphicFramePr>
              <a:graphicFrameLocks noChangeAspect="1"/>
            </p:cNvGraphicFramePr>
            <p:nvPr/>
          </p:nvGraphicFramePr>
          <p:xfrm>
            <a:off x="2133600" y="4810991"/>
            <a:ext cx="2286000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2662" name="Equation" r:id="rId11" imgW="2286000" imgH="609480" progId="Equation.DSMT4">
                    <p:embed/>
                  </p:oleObj>
                </mc:Choice>
                <mc:Fallback>
                  <p:oleObj name="Equation" r:id="rId11" imgW="2286000" imgH="609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4810991"/>
                          <a:ext cx="2286000" cy="609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" name="TextBox 27"/>
            <p:cNvSpPr txBox="1"/>
            <p:nvPr/>
          </p:nvSpPr>
          <p:spPr>
            <a:xfrm>
              <a:off x="4495800" y="4897582"/>
              <a:ext cx="88036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C</a:t>
              </a:r>
              <a:r>
                <a:rPr lang="en-US" sz="2000" baseline="-25000" dirty="0" smtClean="0"/>
                <a:t>C0</a:t>
              </a:r>
              <a:r>
                <a:rPr lang="en-US" sz="2000" dirty="0" smtClean="0"/>
                <a:t>=0</a:t>
              </a:r>
            </a:p>
          </p:txBody>
        </p:sp>
      </p:grpSp>
      <p:graphicFrame>
        <p:nvGraphicFramePr>
          <p:cNvPr id="3585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207831"/>
              </p:ext>
            </p:extLst>
          </p:nvPr>
        </p:nvGraphicFramePr>
        <p:xfrm>
          <a:off x="246063" y="5800725"/>
          <a:ext cx="43180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3" name="Equation" r:id="rId13" imgW="4317840" imgH="723600" progId="Equation.DSMT4">
                  <p:embed/>
                </p:oleObj>
              </mc:Choice>
              <mc:Fallback>
                <p:oleObj name="Equation" r:id="rId13" imgW="431784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5800725"/>
                        <a:ext cx="43180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1769002"/>
              </p:ext>
            </p:extLst>
          </p:nvPr>
        </p:nvGraphicFramePr>
        <p:xfrm>
          <a:off x="5384800" y="4924425"/>
          <a:ext cx="36957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4" name="Equation" r:id="rId15" imgW="3695400" imgH="723600" progId="Equation.DSMT4">
                  <p:embed/>
                </p:oleObj>
              </mc:Choice>
              <mc:Fallback>
                <p:oleObj name="Equation" r:id="rId15" imgW="369540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4800" y="4924425"/>
                        <a:ext cx="36957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855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5541912"/>
              </p:ext>
            </p:extLst>
          </p:nvPr>
        </p:nvGraphicFramePr>
        <p:xfrm>
          <a:off x="4795838" y="5800725"/>
          <a:ext cx="4102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65" name="Equation" r:id="rId17" imgW="4101840" imgH="723600" progId="Equation.DSMT4">
                  <p:embed/>
                </p:oleObj>
              </mc:Choice>
              <mc:Fallback>
                <p:oleObj name="Equation" r:id="rId17" imgW="4101840" imgH="723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5838" y="5800725"/>
                        <a:ext cx="41021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8255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8" grpId="0"/>
      <p:bldP spid="20" grpId="0"/>
      <p:bldP spid="22" grpId="0"/>
      <p:bldP spid="24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0" y="0"/>
            <a:ext cx="762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</a:t>
            </a:r>
            <a:r>
              <a:rPr lang="en-US" sz="2000" dirty="0" smtClean="0"/>
              <a:t> reversible reaction is carried out in a CSTR.  What is the CSTR volume when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=0.9, 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=2 mol/m</a:t>
            </a:r>
            <a:r>
              <a:rPr lang="en-US" sz="2000" baseline="30000" dirty="0" smtClean="0"/>
              <a:t>3</a:t>
            </a:r>
            <a:r>
              <a:rPr lang="en-US" sz="2000" dirty="0" smtClean="0"/>
              <a:t>, F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=2 mol/min, and there is no product in the feed stream?</a:t>
            </a:r>
            <a:endParaRPr lang="en-US" sz="2000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667000" y="990600"/>
          <a:ext cx="18827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2" name="Equation" r:id="rId3" imgW="1879560" imgH="609480" progId="Equation.DSMT4">
                  <p:embed/>
                </p:oleObj>
              </mc:Choice>
              <mc:Fallback>
                <p:oleObj name="Equation" r:id="rId3" imgW="18795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990600"/>
                        <a:ext cx="1882775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76200" y="76200"/>
            <a:ext cx="2511255" cy="1664827"/>
            <a:chOff x="372150" y="2153521"/>
            <a:chExt cx="2511255" cy="1664827"/>
          </a:xfrm>
        </p:grpSpPr>
        <p:sp>
          <p:nvSpPr>
            <p:cNvPr id="26" name="Line 21"/>
            <p:cNvSpPr>
              <a:spLocks noChangeShapeType="1"/>
            </p:cNvSpPr>
            <p:nvPr/>
          </p:nvSpPr>
          <p:spPr bwMode="auto">
            <a:xfrm flipV="1">
              <a:off x="1742209" y="3639914"/>
              <a:ext cx="365760" cy="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 type="triangle"/>
            </a:ln>
            <a:effectLst>
              <a:outerShdw dist="35921" dir="2700000" algn="ctr" rotWithShape="0">
                <a:srgbClr val="00000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 u="none"/>
            </a:p>
          </p:txBody>
        </p:sp>
        <p:grpSp>
          <p:nvGrpSpPr>
            <p:cNvPr id="22" name="Group 39"/>
            <p:cNvGrpSpPr/>
            <p:nvPr/>
          </p:nvGrpSpPr>
          <p:grpSpPr>
            <a:xfrm>
              <a:off x="372150" y="2153521"/>
              <a:ext cx="2511255" cy="1664827"/>
              <a:chOff x="2799917" y="1673089"/>
              <a:chExt cx="2511255" cy="1066284"/>
            </a:xfrm>
          </p:grpSpPr>
          <p:grpSp>
            <p:nvGrpSpPr>
              <p:cNvPr id="29" name="Group 25"/>
              <p:cNvGrpSpPr>
                <a:grpSpLocks/>
              </p:cNvGrpSpPr>
              <p:nvPr/>
            </p:nvGrpSpPr>
            <p:grpSpPr bwMode="auto">
              <a:xfrm>
                <a:off x="3200400" y="1710672"/>
                <a:ext cx="971117" cy="987305"/>
                <a:chOff x="3708400" y="3667587"/>
                <a:chExt cx="971117" cy="1110720"/>
              </a:xfrm>
            </p:grpSpPr>
            <p:sp>
              <p:nvSpPr>
                <p:cNvPr id="33" name="Line 5"/>
                <p:cNvSpPr>
                  <a:spLocks noChangeShapeType="1"/>
                </p:cNvSpPr>
                <p:nvPr/>
              </p:nvSpPr>
              <p:spPr bwMode="auto">
                <a:xfrm>
                  <a:off x="4189845" y="3667587"/>
                  <a:ext cx="0" cy="856517"/>
                </a:xfrm>
                <a:prstGeom prst="lin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4" name="Oval 6"/>
                <p:cNvSpPr>
                  <a:spLocks noChangeArrowheads="1"/>
                </p:cNvSpPr>
                <p:nvPr/>
              </p:nvSpPr>
              <p:spPr bwMode="auto">
                <a:xfrm>
                  <a:off x="4189845" y="4448877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5" name="Oval 7"/>
                <p:cNvSpPr>
                  <a:spLocks noChangeArrowheads="1"/>
                </p:cNvSpPr>
                <p:nvPr/>
              </p:nvSpPr>
              <p:spPr bwMode="auto">
                <a:xfrm>
                  <a:off x="3808845" y="4448877"/>
                  <a:ext cx="381000" cy="152400"/>
                </a:xfrm>
                <a:prstGeom prst="ellipse">
                  <a:avLst/>
                </a:prstGeom>
                <a:noFill/>
                <a:ln w="38100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6" name="Freeform 8"/>
                <p:cNvSpPr>
                  <a:spLocks/>
                </p:cNvSpPr>
                <p:nvPr/>
              </p:nvSpPr>
              <p:spPr bwMode="auto">
                <a:xfrm>
                  <a:off x="3708400" y="4181683"/>
                  <a:ext cx="969264" cy="177800"/>
                </a:xfrm>
                <a:custGeom>
                  <a:avLst/>
                  <a:gdLst/>
                  <a:ahLst/>
                  <a:cxnLst>
                    <a:cxn ang="0">
                      <a:pos x="0" y="56"/>
                    </a:cxn>
                    <a:cxn ang="0">
                      <a:pos x="192" y="8"/>
                    </a:cxn>
                    <a:cxn ang="0">
                      <a:pos x="240" y="104"/>
                    </a:cxn>
                    <a:cxn ang="0">
                      <a:pos x="384" y="56"/>
                    </a:cxn>
                    <a:cxn ang="0">
                      <a:pos x="528" y="56"/>
                    </a:cxn>
                    <a:cxn ang="0">
                      <a:pos x="624" y="8"/>
                    </a:cxn>
                    <a:cxn ang="0">
                      <a:pos x="672" y="56"/>
                    </a:cxn>
                    <a:cxn ang="0">
                      <a:pos x="672" y="104"/>
                    </a:cxn>
                  </a:cxnLst>
                  <a:rect l="0" t="0" r="r" b="b"/>
                  <a:pathLst>
                    <a:path w="679" h="112">
                      <a:moveTo>
                        <a:pt x="0" y="56"/>
                      </a:moveTo>
                      <a:cubicBezTo>
                        <a:pt x="76" y="28"/>
                        <a:pt x="152" y="0"/>
                        <a:pt x="192" y="8"/>
                      </a:cubicBezTo>
                      <a:cubicBezTo>
                        <a:pt x="231" y="15"/>
                        <a:pt x="207" y="95"/>
                        <a:pt x="240" y="104"/>
                      </a:cubicBezTo>
                      <a:cubicBezTo>
                        <a:pt x="272" y="112"/>
                        <a:pt x="336" y="64"/>
                        <a:pt x="384" y="56"/>
                      </a:cubicBezTo>
                      <a:cubicBezTo>
                        <a:pt x="432" y="48"/>
                        <a:pt x="488" y="63"/>
                        <a:pt x="528" y="56"/>
                      </a:cubicBezTo>
                      <a:cubicBezTo>
                        <a:pt x="567" y="48"/>
                        <a:pt x="600" y="8"/>
                        <a:pt x="624" y="8"/>
                      </a:cubicBezTo>
                      <a:cubicBezTo>
                        <a:pt x="648" y="8"/>
                        <a:pt x="664" y="40"/>
                        <a:pt x="672" y="56"/>
                      </a:cubicBezTo>
                      <a:cubicBezTo>
                        <a:pt x="679" y="71"/>
                        <a:pt x="675" y="87"/>
                        <a:pt x="672" y="104"/>
                      </a:cubicBezTo>
                    </a:path>
                  </a:pathLst>
                </a:custGeom>
                <a:noFill/>
                <a:ln w="38100" cmpd="sng">
                  <a:solidFill>
                    <a:srgbClr val="0070C0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u="none"/>
                </a:p>
              </p:txBody>
            </p:sp>
            <p:sp>
              <p:nvSpPr>
                <p:cNvPr id="32" name="Rectangle 4"/>
                <p:cNvSpPr>
                  <a:spLocks noChangeArrowheads="1"/>
                </p:cNvSpPr>
                <p:nvPr/>
              </p:nvSpPr>
              <p:spPr bwMode="auto">
                <a:xfrm>
                  <a:off x="3708400" y="3994070"/>
                  <a:ext cx="971117" cy="784237"/>
                </a:xfrm>
                <a:prstGeom prst="rect">
                  <a:avLst/>
                </a:prstGeom>
                <a:noFill/>
                <a:ln w="38100">
                  <a:solidFill>
                    <a:srgbClr val="0070C0"/>
                  </a:solidFill>
                  <a:miter lim="800000"/>
                  <a:headEnd/>
                  <a:tailEnd/>
                </a:ln>
                <a:effectLst>
                  <a:outerShdw dist="35921" dir="2700000" algn="ctr" rotWithShape="0">
                    <a:srgbClr val="000000"/>
                  </a:outerShdw>
                </a:effectLst>
              </p:spPr>
              <p:txBody>
                <a:bodyPr wrap="none" anchor="ctr"/>
                <a:lstStyle/>
                <a:p>
                  <a:pPr algn="ctr" eaLnBrk="0" hangingPunct="0">
                    <a:defRPr/>
                  </a:pPr>
                  <a:endParaRPr lang="en-US" altLang="en-US" u="none">
                    <a:solidFill>
                      <a:srgbClr val="FFFF00"/>
                    </a:solidFill>
                    <a:latin typeface="Helvetica" pitchFamily="34" charset="0"/>
                  </a:endParaRPr>
                </a:p>
              </p:txBody>
            </p:sp>
          </p:grpSp>
          <p:sp>
            <p:nvSpPr>
              <p:cNvPr id="30" name="TextBox 29"/>
              <p:cNvSpPr txBox="1"/>
              <p:nvPr/>
            </p:nvSpPr>
            <p:spPr>
              <a:xfrm>
                <a:off x="2799917" y="1673089"/>
                <a:ext cx="356188" cy="25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A</a:t>
                </a:r>
                <a:endParaRPr lang="en-US" sz="2000" dirty="0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507490" y="2483112"/>
                <a:ext cx="803682" cy="2562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A + B</a:t>
                </a:r>
                <a:endParaRPr lang="en-US" sz="2000" dirty="0"/>
              </a:p>
            </p:txBody>
          </p:sp>
        </p:grpSp>
        <p:grpSp>
          <p:nvGrpSpPr>
            <p:cNvPr id="23" name="Group 54"/>
            <p:cNvGrpSpPr/>
            <p:nvPr/>
          </p:nvGrpSpPr>
          <p:grpSpPr>
            <a:xfrm>
              <a:off x="697733" y="2382121"/>
              <a:ext cx="457200" cy="548640"/>
              <a:chOff x="2912303" y="1086721"/>
              <a:chExt cx="640079" cy="548640"/>
            </a:xfrm>
          </p:grpSpPr>
          <p:sp>
            <p:nvSpPr>
              <p:cNvPr id="27" name="Line 9"/>
              <p:cNvSpPr>
                <a:spLocks noChangeShapeType="1"/>
              </p:cNvSpPr>
              <p:nvPr/>
            </p:nvSpPr>
            <p:spPr bwMode="auto">
              <a:xfrm flipV="1">
                <a:off x="2912303" y="1086721"/>
                <a:ext cx="640079" cy="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  <p:sp>
            <p:nvSpPr>
              <p:cNvPr id="28" name="Line 10"/>
              <p:cNvSpPr>
                <a:spLocks noChangeShapeType="1"/>
              </p:cNvSpPr>
              <p:nvPr/>
            </p:nvSpPr>
            <p:spPr bwMode="auto">
              <a:xfrm>
                <a:off x="3545378" y="1086721"/>
                <a:ext cx="0" cy="548640"/>
              </a:xfrm>
              <a:prstGeom prst="line">
                <a:avLst/>
              </a:prstGeom>
              <a:noFill/>
              <a:ln w="38100">
                <a:solidFill>
                  <a:srgbClr val="0070C0"/>
                </a:solidFill>
                <a:round/>
                <a:headEnd/>
                <a:tailEnd type="triangle" w="med" len="med"/>
              </a:ln>
              <a:effectLst>
                <a:outerShdw dist="35921" dir="2700000" algn="ctr" rotWithShape="0">
                  <a:srgbClr val="000000"/>
                </a:outerShdw>
              </a:effectLst>
            </p:spPr>
            <p:txBody>
              <a:bodyPr wrap="none" anchor="ctr"/>
              <a:lstStyle/>
              <a:p>
                <a:pPr>
                  <a:defRPr/>
                </a:pPr>
                <a:endParaRPr lang="en-US" u="none"/>
              </a:p>
            </p:txBody>
          </p:sp>
        </p:grpSp>
      </p:grpSp>
      <p:graphicFrame>
        <p:nvGraphicFramePr>
          <p:cNvPr id="37" name="Object 36"/>
          <p:cNvGraphicFramePr>
            <a:graphicFrameLocks noChangeAspect="1"/>
          </p:cNvGraphicFramePr>
          <p:nvPr/>
        </p:nvGraphicFramePr>
        <p:xfrm>
          <a:off x="4724400" y="991393"/>
          <a:ext cx="20574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3" name="Equation" r:id="rId5" imgW="2057400" imgH="406080" progId="Equation.DSMT4">
                  <p:embed/>
                </p:oleObj>
              </mc:Choice>
              <mc:Fallback>
                <p:oleObj name="Equation" r:id="rId5" imgW="20574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991393"/>
                        <a:ext cx="20574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/>
        </p:nvGraphicFramePr>
        <p:xfrm>
          <a:off x="7010400" y="800893"/>
          <a:ext cx="18288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4" name="Equation" r:id="rId7" imgW="1828800" imgH="330120" progId="Equation.DSMT4">
                  <p:embed/>
                </p:oleObj>
              </mc:Choice>
              <mc:Fallback>
                <p:oleObj name="Equation" r:id="rId7" imgW="18288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800893"/>
                        <a:ext cx="18288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7061200" y="1193800"/>
          <a:ext cx="1397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5" name="Equation" r:id="rId9" imgW="1396800" imgH="406080" progId="Equation.DSMT4">
                  <p:embed/>
                </p:oleObj>
              </mc:Choice>
              <mc:Fallback>
                <p:oleObj name="Equation" r:id="rId9" imgW="1396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1193800"/>
                        <a:ext cx="1397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0" y="17495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Check if X</a:t>
            </a:r>
            <a:r>
              <a:rPr lang="en-US" baseline="-25000" dirty="0" smtClean="0">
                <a:solidFill>
                  <a:srgbClr val="0033CC"/>
                </a:solidFill>
              </a:rPr>
              <a:t>A</a:t>
            </a:r>
            <a:r>
              <a:rPr lang="en-US" dirty="0" smtClean="0">
                <a:solidFill>
                  <a:srgbClr val="0033CC"/>
                </a:solidFill>
              </a:rPr>
              <a:t>=0.9 is obtainable by determining X</a:t>
            </a:r>
            <a:r>
              <a:rPr lang="en-US" baseline="-25000" dirty="0" smtClean="0">
                <a:solidFill>
                  <a:srgbClr val="0033CC"/>
                </a:solidFill>
              </a:rPr>
              <a:t>A</a:t>
            </a:r>
            <a:r>
              <a:rPr lang="en-US" dirty="0" smtClean="0">
                <a:solidFill>
                  <a:srgbClr val="0033CC"/>
                </a:solidFill>
              </a:rPr>
              <a:t> when the </a:t>
            </a:r>
            <a:r>
              <a:rPr lang="en-US" dirty="0" err="1" smtClean="0">
                <a:solidFill>
                  <a:srgbClr val="0033CC"/>
                </a:solidFill>
              </a:rPr>
              <a:t>rxn</a:t>
            </a:r>
            <a:r>
              <a:rPr lang="en-US" dirty="0" smtClean="0">
                <a:solidFill>
                  <a:srgbClr val="0033CC"/>
                </a:solidFill>
              </a:rPr>
              <a:t> is at equilibrium (-</a:t>
            </a:r>
            <a:r>
              <a:rPr lang="en-US" dirty="0" err="1" smtClean="0">
                <a:solidFill>
                  <a:srgbClr val="0033CC"/>
                </a:solidFill>
              </a:rPr>
              <a:t>r</a:t>
            </a:r>
            <a:r>
              <a:rPr lang="en-US" baseline="-25000" dirty="0" err="1" smtClean="0">
                <a:solidFill>
                  <a:srgbClr val="0033CC"/>
                </a:solidFill>
              </a:rPr>
              <a:t>Ae</a:t>
            </a:r>
            <a:r>
              <a:rPr lang="en-US" dirty="0" smtClean="0">
                <a:solidFill>
                  <a:srgbClr val="0033CC"/>
                </a:solidFill>
              </a:rPr>
              <a:t>=0):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095959"/>
              </p:ext>
            </p:extLst>
          </p:nvPr>
        </p:nvGraphicFramePr>
        <p:xfrm>
          <a:off x="5969000" y="2170579"/>
          <a:ext cx="1651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6" name="Equation" r:id="rId11" imgW="1650960" imgH="406080" progId="Equation.DSMT4">
                  <p:embed/>
                </p:oleObj>
              </mc:Choice>
              <mc:Fallback>
                <p:oleObj name="Equation" r:id="rId11" imgW="1650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9000" y="2170579"/>
                        <a:ext cx="1651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7" name="Group 96"/>
          <p:cNvGrpSpPr/>
          <p:nvPr/>
        </p:nvGrpSpPr>
        <p:grpSpPr>
          <a:xfrm>
            <a:off x="4434699" y="2164080"/>
            <a:ext cx="1447800" cy="369332"/>
            <a:chOff x="4434699" y="2254101"/>
            <a:chExt cx="1447800" cy="369332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4434699" y="2590074"/>
              <a:ext cx="1447800" cy="1588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4521200" y="2254101"/>
              <a:ext cx="12747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33CC"/>
                  </a:solidFill>
                </a:rPr>
                <a:t>Rearrange</a:t>
              </a:r>
              <a:endParaRPr lang="en-US" dirty="0">
                <a:solidFill>
                  <a:srgbClr val="0033CC"/>
                </a:solidFill>
              </a:endParaRPr>
            </a:p>
          </p:txBody>
        </p:sp>
      </p:grpSp>
      <p:graphicFrame>
        <p:nvGraphicFramePr>
          <p:cNvPr id="103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1271910"/>
              </p:ext>
            </p:extLst>
          </p:nvPr>
        </p:nvGraphicFramePr>
        <p:xfrm>
          <a:off x="1524000" y="2170579"/>
          <a:ext cx="2794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7" name="Equation" r:id="rId13" imgW="2793960" imgH="406080" progId="Equation.DSMT4">
                  <p:embed/>
                </p:oleObj>
              </mc:Choice>
              <mc:Fallback>
                <p:oleObj name="Equation" r:id="rId13" imgW="27939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170579"/>
                        <a:ext cx="27940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6759671"/>
              </p:ext>
            </p:extLst>
          </p:nvPr>
        </p:nvGraphicFramePr>
        <p:xfrm>
          <a:off x="3822700" y="2686368"/>
          <a:ext cx="5245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8" name="Equation" r:id="rId15" imgW="5244840" imgH="355320" progId="Equation.DSMT4">
                  <p:embed/>
                </p:oleObj>
              </mc:Choice>
              <mc:Fallback>
                <p:oleObj name="Equation" r:id="rId15" imgW="52448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2700" y="2686368"/>
                        <a:ext cx="5245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" name="TextBox 75"/>
          <p:cNvSpPr txBox="1"/>
          <p:nvPr/>
        </p:nvSpPr>
        <p:spPr>
          <a:xfrm>
            <a:off x="102792" y="2667935"/>
            <a:ext cx="37834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Put 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Ae</a:t>
            </a:r>
            <a:r>
              <a:rPr lang="en-US" sz="2000" dirty="0" smtClean="0">
                <a:solidFill>
                  <a:srgbClr val="0033CC"/>
                </a:solidFill>
              </a:rPr>
              <a:t> and 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Be</a:t>
            </a:r>
            <a:r>
              <a:rPr lang="en-US" sz="2000" dirty="0" smtClean="0">
                <a:solidFill>
                  <a:srgbClr val="0033CC"/>
                </a:solidFill>
              </a:rPr>
              <a:t> in terms of </a:t>
            </a:r>
            <a:r>
              <a:rPr lang="en-US" sz="2000" dirty="0" err="1" smtClean="0">
                <a:solidFill>
                  <a:srgbClr val="0033CC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Ae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  <a:endParaRPr lang="en-US" sz="2000" dirty="0">
              <a:solidFill>
                <a:srgbClr val="0033CC"/>
              </a:solidFill>
            </a:endParaRPr>
          </a:p>
        </p:txBody>
      </p:sp>
      <p:graphicFrame>
        <p:nvGraphicFramePr>
          <p:cNvPr id="103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9819241"/>
              </p:ext>
            </p:extLst>
          </p:nvPr>
        </p:nvGraphicFramePr>
        <p:xfrm>
          <a:off x="1549400" y="3158490"/>
          <a:ext cx="6045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9" name="Equation" r:id="rId17" imgW="6045120" imgH="355320" progId="Equation.DSMT4">
                  <p:embed/>
                </p:oleObj>
              </mc:Choice>
              <mc:Fallback>
                <p:oleObj name="Equation" r:id="rId17" imgW="6045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9400" y="3158490"/>
                        <a:ext cx="6045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Box 78"/>
          <p:cNvSpPr txBox="1"/>
          <p:nvPr/>
        </p:nvSpPr>
        <p:spPr>
          <a:xfrm>
            <a:off x="703230" y="3620578"/>
            <a:ext cx="3663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Plug 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Ae</a:t>
            </a:r>
            <a:r>
              <a:rPr lang="en-US" sz="2000" dirty="0" smtClean="0">
                <a:solidFill>
                  <a:srgbClr val="0033CC"/>
                </a:solidFill>
              </a:rPr>
              <a:t> and </a:t>
            </a:r>
            <a:r>
              <a:rPr lang="en-US" sz="2000" dirty="0" err="1" smtClean="0">
                <a:solidFill>
                  <a:srgbClr val="0033CC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Be</a:t>
            </a:r>
            <a:r>
              <a:rPr lang="en-US" sz="2000" dirty="0" smtClean="0">
                <a:solidFill>
                  <a:srgbClr val="0033CC"/>
                </a:solidFill>
              </a:rPr>
              <a:t> into rate </a:t>
            </a:r>
            <a:r>
              <a:rPr lang="en-US" sz="2000" dirty="0" err="1" smtClean="0">
                <a:solidFill>
                  <a:srgbClr val="0033CC"/>
                </a:solidFill>
              </a:rPr>
              <a:t>eq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  <a:endParaRPr lang="en-US" sz="2000" dirty="0">
              <a:solidFill>
                <a:srgbClr val="0033CC"/>
              </a:solidFill>
            </a:endParaRPr>
          </a:p>
        </p:txBody>
      </p:sp>
      <p:graphicFrame>
        <p:nvGraphicFramePr>
          <p:cNvPr id="103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7948157"/>
              </p:ext>
            </p:extLst>
          </p:nvPr>
        </p:nvGraphicFramePr>
        <p:xfrm>
          <a:off x="4254500" y="3581400"/>
          <a:ext cx="3898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0" name="Equation" r:id="rId19" imgW="3898800" imgH="457200" progId="Equation.DSMT4">
                  <p:embed/>
                </p:oleObj>
              </mc:Choice>
              <mc:Fallback>
                <p:oleObj name="Equation" r:id="rId19" imgW="3898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3581400"/>
                        <a:ext cx="38989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Straight Connector 86"/>
          <p:cNvCxnSpPr/>
          <p:nvPr/>
        </p:nvCxnSpPr>
        <p:spPr>
          <a:xfrm rot="10800000">
            <a:off x="4635500" y="3733800"/>
            <a:ext cx="457200" cy="2286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rot="10800000">
            <a:off x="6824035" y="3665397"/>
            <a:ext cx="182880" cy="9144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8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8405164"/>
              </p:ext>
            </p:extLst>
          </p:nvPr>
        </p:nvGraphicFramePr>
        <p:xfrm>
          <a:off x="66675" y="4272598"/>
          <a:ext cx="29797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1" name="Equation" r:id="rId21" imgW="3149280" imgH="444240" progId="Equation.DSMT4">
                  <p:embed/>
                </p:oleObj>
              </mc:Choice>
              <mc:Fallback>
                <p:oleObj name="Equation" r:id="rId21" imgW="3149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" y="4272598"/>
                        <a:ext cx="29797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0960401"/>
              </p:ext>
            </p:extLst>
          </p:nvPr>
        </p:nvGraphicFramePr>
        <p:xfrm>
          <a:off x="3124200" y="4120198"/>
          <a:ext cx="297021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2" name="Equation" r:id="rId23" imgW="3111480" imgH="774360" progId="Equation.DSMT4">
                  <p:embed/>
                </p:oleObj>
              </mc:Choice>
              <mc:Fallback>
                <p:oleObj name="Equation" r:id="rId23" imgW="311148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4120198"/>
                        <a:ext cx="2970213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984741"/>
              </p:ext>
            </p:extLst>
          </p:nvPr>
        </p:nvGraphicFramePr>
        <p:xfrm>
          <a:off x="6248400" y="4166429"/>
          <a:ext cx="2770188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3" name="Equation" r:id="rId25" imgW="2895480" imgH="698400" progId="Equation.DSMT4">
                  <p:embed/>
                </p:oleObj>
              </mc:Choice>
              <mc:Fallback>
                <p:oleObj name="Equation" r:id="rId25" imgW="28954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166429"/>
                        <a:ext cx="2770188" cy="668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6920876"/>
              </p:ext>
            </p:extLst>
          </p:nvPr>
        </p:nvGraphicFramePr>
        <p:xfrm>
          <a:off x="3009900" y="4912413"/>
          <a:ext cx="5143500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4" name="Equation" r:id="rId27" imgW="5143320" imgH="825480" progId="Equation.DSMT4">
                  <p:embed/>
                </p:oleObj>
              </mc:Choice>
              <mc:Fallback>
                <p:oleObj name="Equation" r:id="rId27" imgW="5143320" imgH="825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4912413"/>
                        <a:ext cx="5143500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5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3247678"/>
              </p:ext>
            </p:extLst>
          </p:nvPr>
        </p:nvGraphicFramePr>
        <p:xfrm>
          <a:off x="531194" y="5657462"/>
          <a:ext cx="23495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5" name="Equation" r:id="rId29" imgW="2349360" imgH="685800" progId="Equation.DSMT4">
                  <p:embed/>
                </p:oleObj>
              </mc:Choice>
              <mc:Fallback>
                <p:oleObj name="Equation" r:id="rId29" imgW="23493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194" y="5657462"/>
                        <a:ext cx="23495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TextBox 41"/>
          <p:cNvSpPr txBox="1"/>
          <p:nvPr/>
        </p:nvSpPr>
        <p:spPr>
          <a:xfrm>
            <a:off x="3209731" y="578031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X</a:t>
            </a:r>
            <a:r>
              <a:rPr lang="en-US" sz="2000" baseline="-25000" dirty="0" err="1" smtClean="0"/>
              <a:t>Ae</a:t>
            </a:r>
            <a:r>
              <a:rPr lang="en-US" sz="2000" dirty="0" smtClean="0"/>
              <a:t> =2   or  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Ae</a:t>
            </a:r>
            <a:r>
              <a:rPr lang="en-US" sz="2000" dirty="0" smtClean="0"/>
              <a:t>=0.5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16121" y="4960620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33CC"/>
                </a:solidFill>
              </a:rPr>
              <a:t>Plug in values of variables &amp; simplify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474103" y="5562600"/>
            <a:ext cx="5950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971800" y="6237517"/>
            <a:ext cx="14109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Impossible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572000" y="5733662"/>
            <a:ext cx="1143000" cy="5334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019800" y="5780317"/>
            <a:ext cx="214994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0.5 =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Ae</a:t>
            </a:r>
            <a:r>
              <a:rPr lang="en-US" sz="2000" dirty="0" smtClean="0"/>
              <a:t>&lt;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=0.9</a:t>
            </a:r>
            <a:endParaRPr lang="en-US" sz="2000" dirty="0"/>
          </a:p>
        </p:txBody>
      </p:sp>
      <p:sp>
        <p:nvSpPr>
          <p:cNvPr id="50" name="TextBox 49"/>
          <p:cNvSpPr txBox="1"/>
          <p:nvPr/>
        </p:nvSpPr>
        <p:spPr>
          <a:xfrm>
            <a:off x="5867400" y="6172200"/>
            <a:ext cx="29083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Cannot obtain X</a:t>
            </a:r>
            <a:r>
              <a:rPr lang="en-US" sz="2000" baseline="-25000" dirty="0" smtClean="0">
                <a:solidFill>
                  <a:srgbClr val="FF0000"/>
                </a:solidFill>
              </a:rPr>
              <a:t>A</a:t>
            </a:r>
            <a:r>
              <a:rPr lang="en-US" sz="2000" dirty="0" smtClean="0">
                <a:solidFill>
                  <a:srgbClr val="FF0000"/>
                </a:solidFill>
              </a:rPr>
              <a:t> of 0.9!</a:t>
            </a:r>
          </a:p>
        </p:txBody>
      </p:sp>
    </p:spTree>
    <p:extLst>
      <p:ext uri="{BB962C8B-B14F-4D97-AF65-F5344CB8AC3E}">
        <p14:creationId xmlns:p14="http://schemas.microsoft.com/office/powerpoint/2010/main" val="314571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1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76" grpId="0"/>
      <p:bldP spid="79" grpId="0"/>
      <p:bldP spid="42" grpId="0"/>
      <p:bldP spid="43" grpId="0"/>
      <p:bldP spid="45" grpId="0"/>
      <p:bldP spid="46" grpId="0"/>
      <p:bldP spid="47" grpId="0" animBg="1"/>
      <p:bldP spid="48" grpId="0"/>
      <p:bldP spid="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Reversible Reactions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4592934"/>
              </p:ext>
            </p:extLst>
          </p:nvPr>
        </p:nvGraphicFramePr>
        <p:xfrm>
          <a:off x="2515394" y="914400"/>
          <a:ext cx="3429000" cy="609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3" name="Equation" r:id="rId3" imgW="3429000" imgH="609480" progId="Equation.DSMT4">
                  <p:embed/>
                </p:oleObj>
              </mc:Choice>
              <mc:Fallback>
                <p:oleObj name="Equation" r:id="rId3" imgW="34290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394" y="914400"/>
                        <a:ext cx="3429000" cy="6094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81350" y="3604611"/>
            <a:ext cx="5735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: concentration equilibrium constant (capital K)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783416" y="2343090"/>
            <a:ext cx="5577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GB" altLang="zh-TW" sz="2000" b="1" dirty="0">
                <a:solidFill>
                  <a:srgbClr val="006600"/>
                </a:solidFill>
              </a:rPr>
              <a:t>At 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equilibrium, the reaction rate is zero, </a:t>
            </a:r>
            <a:r>
              <a:rPr lang="en-GB" altLang="zh-TW" sz="2000" b="1" dirty="0" err="1" smtClean="0">
                <a:solidFill>
                  <a:srgbClr val="006600"/>
                </a:solidFill>
              </a:rPr>
              <a:t>r</a:t>
            </a:r>
            <a:r>
              <a:rPr lang="en-GB" altLang="zh-TW" sz="2000" b="1" baseline="-25000" dirty="0" err="1" smtClean="0">
                <a:solidFill>
                  <a:srgbClr val="006600"/>
                </a:solidFill>
              </a:rPr>
              <a:t>A</a:t>
            </a:r>
            <a:r>
              <a:rPr lang="en-GB" altLang="zh-TW" sz="2000" b="1" dirty="0" smtClean="0">
                <a:solidFill>
                  <a:srgbClr val="006600"/>
                </a:solidFill>
              </a:rPr>
              <a:t>=0</a:t>
            </a:r>
            <a:endParaRPr lang="en-GB" altLang="zh-TW" sz="2000" b="1" dirty="0">
              <a:solidFill>
                <a:srgbClr val="006600"/>
              </a:solidFill>
            </a:endParaRPr>
          </a:p>
        </p:txBody>
      </p: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978591"/>
              </p:ext>
            </p:extLst>
          </p:nvPr>
        </p:nvGraphicFramePr>
        <p:xfrm>
          <a:off x="503767" y="1751013"/>
          <a:ext cx="3860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4" name="Equation" r:id="rId5" imgW="3860640" imgH="355320" progId="Equation.DSMT4">
                  <p:embed/>
                </p:oleObj>
              </mc:Choice>
              <mc:Fallback>
                <p:oleObj name="Equation" r:id="rId5" imgW="386064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67" y="1751013"/>
                        <a:ext cx="3860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047095"/>
              </p:ext>
            </p:extLst>
          </p:nvPr>
        </p:nvGraphicFramePr>
        <p:xfrm>
          <a:off x="533400" y="3201988"/>
          <a:ext cx="26289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5" name="Equation" r:id="rId7" imgW="2628720" imgH="812520" progId="Equation.DSMT4">
                  <p:embed/>
                </p:oleObj>
              </mc:Choice>
              <mc:Fallback>
                <p:oleObj name="Equation" r:id="rId7" imgW="262872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201988"/>
                        <a:ext cx="26289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1581150" y="3200400"/>
            <a:ext cx="1600200" cy="822960"/>
          </a:xfrm>
          <a:prstGeom prst="rect">
            <a:avLst/>
          </a:prstGeom>
          <a:ln w="19050">
            <a:solidFill>
              <a:schemeClr val="accent5">
                <a:lumMod val="75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marL="233363" indent="-233363" algn="ctr">
              <a:spcBef>
                <a:spcPct val="20000"/>
              </a:spcBef>
              <a:buFont typeface="Arial" pitchFamily="34" charset="0"/>
              <a:buChar char="•"/>
            </a:pPr>
            <a:endParaRPr lang="en-US" sz="2000" dirty="0" smtClean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3181351" y="3204501"/>
            <a:ext cx="510539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1" hangingPunct="1"/>
            <a:r>
              <a:rPr kumimoji="1" lang="en-GB" altLang="zh-TW" sz="2000" b="1" dirty="0">
                <a:solidFill>
                  <a:schemeClr val="accent5">
                    <a:lumMod val="75000"/>
                  </a:schemeClr>
                </a:solidFill>
              </a:rPr>
              <a:t>Thermodynamic equilibrium relationship</a:t>
            </a:r>
          </a:p>
        </p:txBody>
      </p:sp>
      <p:graphicFrame>
        <p:nvGraphicFramePr>
          <p:cNvPr id="3687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415496"/>
              </p:ext>
            </p:extLst>
          </p:nvPr>
        </p:nvGraphicFramePr>
        <p:xfrm>
          <a:off x="4114800" y="4565650"/>
          <a:ext cx="4059238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6" name="Equation" r:id="rId9" imgW="4025880" imgH="761760" progId="Equation.DSMT4">
                  <p:embed/>
                </p:oleObj>
              </mc:Choice>
              <mc:Fallback>
                <p:oleObj name="Equation" r:id="rId9" imgW="4025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565650"/>
                        <a:ext cx="4059238" cy="76835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accent2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00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28600" y="4592922"/>
            <a:ext cx="3826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/>
              <a:t>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is temperature dependent (no change in moles or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):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538811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RX</a:t>
            </a:r>
            <a:r>
              <a:rPr lang="en-US" sz="2000" dirty="0" smtClean="0"/>
              <a:t>: heat of reaction</a:t>
            </a:r>
          </a:p>
          <a:p>
            <a:pPr algn="ctr"/>
            <a:r>
              <a:rPr lang="en-US" sz="2000" dirty="0" smtClean="0"/>
              <a:t>If 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is known for temperature 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K</a:t>
            </a:r>
            <a:r>
              <a:rPr lang="en-US" sz="2000" baseline="-25000" dirty="0" smtClean="0"/>
              <a:t>C </a:t>
            </a:r>
            <a:r>
              <a:rPr lang="en-US" sz="2000" dirty="0" smtClean="0"/>
              <a:t>for temperature T can be calculated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5937"/>
              </p:ext>
            </p:extLst>
          </p:nvPr>
        </p:nvGraphicFramePr>
        <p:xfrm>
          <a:off x="4868334" y="1676400"/>
          <a:ext cx="37719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47" name="Equation" r:id="rId11" imgW="3771720" imgH="406080" progId="Equation.DSMT4">
                  <p:embed/>
                </p:oleObj>
              </mc:Choice>
              <mc:Fallback>
                <p:oleObj name="Equation" r:id="rId11" imgW="3771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8334" y="1676400"/>
                        <a:ext cx="377190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899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Conversion is Everything!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93763"/>
            <a:ext cx="6781800" cy="167639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GB" altLang="zh-TW" sz="2000" b="1" dirty="0" smtClean="0"/>
              <a:t>Batch</a:t>
            </a:r>
            <a:r>
              <a:rPr lang="en-GB" altLang="zh-TW" sz="2000" dirty="0" smtClean="0"/>
              <a:t>:</a:t>
            </a:r>
          </a:p>
          <a:p>
            <a:pPr marL="457200" lvl="1" indent="0">
              <a:buNone/>
            </a:pPr>
            <a:r>
              <a:rPr lang="en-GB" altLang="zh-TW" sz="2000" dirty="0" smtClean="0"/>
              <a:t>We need to determine </a:t>
            </a:r>
            <a:r>
              <a:rPr lang="en-GB" altLang="zh-TW" sz="2000" i="1" dirty="0" smtClean="0"/>
              <a:t>how long</a:t>
            </a:r>
            <a:r>
              <a:rPr lang="en-GB" altLang="zh-TW" sz="2000" dirty="0" smtClean="0"/>
              <a:t> to leave the reactants in the reactor to achieve a certain conversion X</a:t>
            </a:r>
          </a:p>
          <a:p>
            <a:pPr lvl="1"/>
            <a:endParaRPr lang="en-GB" altLang="zh-TW" sz="2000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76200" y="2244724"/>
            <a:ext cx="480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TW" sz="2000" b="1" dirty="0" smtClean="0"/>
              <a:t>CSTR</a:t>
            </a:r>
            <a:r>
              <a:rPr lang="en-GB" altLang="zh-TW" sz="2000" dirty="0" smtClean="0"/>
              <a:t>:</a:t>
            </a:r>
          </a:p>
          <a:p>
            <a:pPr lvl="1"/>
            <a:r>
              <a:rPr lang="en-GB" altLang="zh-TW" sz="2000" dirty="0" smtClean="0"/>
              <a:t>We need to determine the reactor size (volume) required to achieve a certain conversion X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" y="4246562"/>
            <a:ext cx="4648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altLang="zh-TW" sz="2000" b="1" dirty="0" smtClean="0"/>
              <a:t>PFR</a:t>
            </a:r>
            <a:r>
              <a:rPr lang="en-GB" altLang="zh-TW" sz="2000" dirty="0" smtClean="0"/>
              <a:t>:</a:t>
            </a:r>
          </a:p>
          <a:p>
            <a:pPr lvl="1"/>
            <a:r>
              <a:rPr lang="en-GB" altLang="zh-TW" sz="2000" dirty="0" smtClean="0"/>
              <a:t>We need to determine the reactor size (volume) required to achieve a certain conversion X</a:t>
            </a:r>
          </a:p>
        </p:txBody>
      </p:sp>
      <p:grpSp>
        <p:nvGrpSpPr>
          <p:cNvPr id="19" name="Group 25"/>
          <p:cNvGrpSpPr>
            <a:grpSpLocks/>
          </p:cNvGrpSpPr>
          <p:nvPr/>
        </p:nvGrpSpPr>
        <p:grpSpPr bwMode="auto">
          <a:xfrm>
            <a:off x="6874119" y="2244724"/>
            <a:ext cx="1965081" cy="1849438"/>
            <a:chOff x="2781" y="3086"/>
            <a:chExt cx="1341" cy="1165"/>
          </a:xfrm>
        </p:grpSpPr>
        <p:sp>
          <p:nvSpPr>
            <p:cNvPr id="20" name="Rectangle 19" descr="淺色垂直線"/>
            <p:cNvSpPr>
              <a:spLocks noChangeArrowheads="1"/>
            </p:cNvSpPr>
            <p:nvPr/>
          </p:nvSpPr>
          <p:spPr bwMode="auto">
            <a:xfrm>
              <a:off x="3218" y="3624"/>
              <a:ext cx="522" cy="327"/>
            </a:xfrm>
            <a:prstGeom prst="rect">
              <a:avLst/>
            </a:prstGeom>
            <a:pattFill prst="ltVert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16"/>
            <p:cNvSpPr>
              <a:spLocks noChangeShapeType="1"/>
            </p:cNvSpPr>
            <p:nvPr/>
          </p:nvSpPr>
          <p:spPr bwMode="auto">
            <a:xfrm>
              <a:off x="3210" y="3951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17"/>
            <p:cNvSpPr>
              <a:spLocks noChangeShapeType="1"/>
            </p:cNvSpPr>
            <p:nvPr/>
          </p:nvSpPr>
          <p:spPr bwMode="auto">
            <a:xfrm flipV="1">
              <a:off x="3218" y="3086"/>
              <a:ext cx="0" cy="8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Freeform 18"/>
            <p:cNvSpPr>
              <a:spLocks/>
            </p:cNvSpPr>
            <p:nvPr/>
          </p:nvSpPr>
          <p:spPr bwMode="auto">
            <a:xfrm>
              <a:off x="3210" y="3328"/>
              <a:ext cx="889" cy="403"/>
            </a:xfrm>
            <a:custGeom>
              <a:avLst/>
              <a:gdLst>
                <a:gd name="T0" fmla="*/ 0 w 889"/>
                <a:gd name="T1" fmla="*/ 452 h 474"/>
                <a:gd name="T2" fmla="*/ 296 w 889"/>
                <a:gd name="T3" fmla="*/ 460 h 474"/>
                <a:gd name="T4" fmla="*/ 522 w 889"/>
                <a:gd name="T5" fmla="*/ 366 h 474"/>
                <a:gd name="T6" fmla="*/ 709 w 889"/>
                <a:gd name="T7" fmla="*/ 203 h 474"/>
                <a:gd name="T8" fmla="*/ 889 w 889"/>
                <a:gd name="T9" fmla="*/ 0 h 4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9"/>
                <a:gd name="T16" fmla="*/ 0 h 474"/>
                <a:gd name="T17" fmla="*/ 889 w 889"/>
                <a:gd name="T18" fmla="*/ 474 h 4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9" h="474">
                  <a:moveTo>
                    <a:pt x="0" y="452"/>
                  </a:moveTo>
                  <a:cubicBezTo>
                    <a:pt x="104" y="463"/>
                    <a:pt x="209" y="474"/>
                    <a:pt x="296" y="460"/>
                  </a:cubicBezTo>
                  <a:cubicBezTo>
                    <a:pt x="383" y="446"/>
                    <a:pt x="453" y="409"/>
                    <a:pt x="522" y="366"/>
                  </a:cubicBezTo>
                  <a:cubicBezTo>
                    <a:pt x="591" y="323"/>
                    <a:pt x="648" y="264"/>
                    <a:pt x="709" y="203"/>
                  </a:cubicBezTo>
                  <a:cubicBezTo>
                    <a:pt x="770" y="142"/>
                    <a:pt x="829" y="71"/>
                    <a:pt x="889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Text Box 21"/>
            <p:cNvSpPr txBox="1">
              <a:spLocks noChangeArrowheads="1"/>
            </p:cNvSpPr>
            <p:nvPr/>
          </p:nvSpPr>
          <p:spPr bwMode="auto">
            <a:xfrm>
              <a:off x="2781" y="3184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/>
                <a:t>-1/</a:t>
              </a:r>
              <a:r>
                <a:rPr kumimoji="1" lang="en-GB" altLang="zh-TW"/>
                <a:t>r</a:t>
              </a:r>
              <a:r>
                <a:rPr kumimoji="1" lang="en-GB" altLang="zh-TW" baseline="-25000"/>
                <a:t>A</a:t>
              </a:r>
              <a:endParaRPr kumimoji="1" lang="en-GB" altLang="zh-TW"/>
            </a:p>
          </p:txBody>
        </p:sp>
        <p:sp>
          <p:nvSpPr>
            <p:cNvPr id="25" name="Text Box 22"/>
            <p:cNvSpPr txBox="1">
              <a:spLocks noChangeArrowheads="1"/>
            </p:cNvSpPr>
            <p:nvPr/>
          </p:nvSpPr>
          <p:spPr bwMode="auto">
            <a:xfrm>
              <a:off x="3706" y="4018"/>
              <a:ext cx="2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en-GB" altLang="zh-TW"/>
                <a:t>X</a:t>
              </a:r>
            </a:p>
          </p:txBody>
        </p:sp>
      </p:grpSp>
      <p:graphicFrame>
        <p:nvGraphicFramePr>
          <p:cNvPr id="1536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149332"/>
              </p:ext>
            </p:extLst>
          </p:nvPr>
        </p:nvGraphicFramePr>
        <p:xfrm>
          <a:off x="5037137" y="2651124"/>
          <a:ext cx="1668463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9" name="Equation" r:id="rId3" imgW="1663560" imgH="736560" progId="Equation.DSMT4">
                  <p:embed/>
                </p:oleObj>
              </mc:Choice>
              <mc:Fallback>
                <p:oleObj name="Equation" r:id="rId3" imgW="16635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7137" y="2651124"/>
                        <a:ext cx="1668463" cy="7366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7" name="Group 14"/>
          <p:cNvGrpSpPr>
            <a:grpSpLocks/>
          </p:cNvGrpSpPr>
          <p:nvPr/>
        </p:nvGrpSpPr>
        <p:grpSpPr bwMode="auto">
          <a:xfrm>
            <a:off x="6874120" y="4246562"/>
            <a:ext cx="1965080" cy="1849438"/>
            <a:chOff x="4402" y="225"/>
            <a:chExt cx="1341" cy="1165"/>
          </a:xfrm>
        </p:grpSpPr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4831" y="1090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Line 17"/>
            <p:cNvSpPr>
              <a:spLocks noChangeShapeType="1"/>
            </p:cNvSpPr>
            <p:nvPr/>
          </p:nvSpPr>
          <p:spPr bwMode="auto">
            <a:xfrm flipV="1">
              <a:off x="4839" y="225"/>
              <a:ext cx="0" cy="8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Freeform 18"/>
            <p:cNvSpPr>
              <a:spLocks/>
            </p:cNvSpPr>
            <p:nvPr/>
          </p:nvSpPr>
          <p:spPr bwMode="auto">
            <a:xfrm>
              <a:off x="4831" y="467"/>
              <a:ext cx="889" cy="403"/>
            </a:xfrm>
            <a:custGeom>
              <a:avLst/>
              <a:gdLst>
                <a:gd name="T0" fmla="*/ 0 w 889"/>
                <a:gd name="T1" fmla="*/ 452 h 474"/>
                <a:gd name="T2" fmla="*/ 296 w 889"/>
                <a:gd name="T3" fmla="*/ 460 h 474"/>
                <a:gd name="T4" fmla="*/ 522 w 889"/>
                <a:gd name="T5" fmla="*/ 366 h 474"/>
                <a:gd name="T6" fmla="*/ 709 w 889"/>
                <a:gd name="T7" fmla="*/ 203 h 474"/>
                <a:gd name="T8" fmla="*/ 889 w 889"/>
                <a:gd name="T9" fmla="*/ 0 h 47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89"/>
                <a:gd name="T16" fmla="*/ 0 h 474"/>
                <a:gd name="T17" fmla="*/ 889 w 889"/>
                <a:gd name="T18" fmla="*/ 474 h 47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89" h="474">
                  <a:moveTo>
                    <a:pt x="0" y="452"/>
                  </a:moveTo>
                  <a:cubicBezTo>
                    <a:pt x="104" y="463"/>
                    <a:pt x="209" y="474"/>
                    <a:pt x="296" y="460"/>
                  </a:cubicBezTo>
                  <a:cubicBezTo>
                    <a:pt x="383" y="446"/>
                    <a:pt x="453" y="409"/>
                    <a:pt x="522" y="366"/>
                  </a:cubicBezTo>
                  <a:cubicBezTo>
                    <a:pt x="591" y="323"/>
                    <a:pt x="648" y="264"/>
                    <a:pt x="709" y="203"/>
                  </a:cubicBezTo>
                  <a:cubicBezTo>
                    <a:pt x="770" y="142"/>
                    <a:pt x="829" y="71"/>
                    <a:pt x="889" y="0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Freeform 19" descr="深色水平線"/>
            <p:cNvSpPr>
              <a:spLocks/>
            </p:cNvSpPr>
            <p:nvPr/>
          </p:nvSpPr>
          <p:spPr bwMode="auto">
            <a:xfrm>
              <a:off x="4831" y="786"/>
              <a:ext cx="530" cy="312"/>
            </a:xfrm>
            <a:custGeom>
              <a:avLst/>
              <a:gdLst>
                <a:gd name="T0" fmla="*/ 0 w 530"/>
                <a:gd name="T1" fmla="*/ 86 h 312"/>
                <a:gd name="T2" fmla="*/ 226 w 530"/>
                <a:gd name="T3" fmla="*/ 102 h 312"/>
                <a:gd name="T4" fmla="*/ 358 w 530"/>
                <a:gd name="T5" fmla="*/ 78 h 312"/>
                <a:gd name="T6" fmla="*/ 530 w 530"/>
                <a:gd name="T7" fmla="*/ 0 h 312"/>
                <a:gd name="T8" fmla="*/ 530 w 530"/>
                <a:gd name="T9" fmla="*/ 304 h 312"/>
                <a:gd name="T10" fmla="*/ 0 w 530"/>
                <a:gd name="T11" fmla="*/ 312 h 312"/>
                <a:gd name="T12" fmla="*/ 0 w 530"/>
                <a:gd name="T13" fmla="*/ 86 h 31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30"/>
                <a:gd name="T22" fmla="*/ 0 h 312"/>
                <a:gd name="T23" fmla="*/ 530 w 530"/>
                <a:gd name="T24" fmla="*/ 312 h 31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30" h="312">
                  <a:moveTo>
                    <a:pt x="0" y="86"/>
                  </a:moveTo>
                  <a:lnTo>
                    <a:pt x="226" y="102"/>
                  </a:lnTo>
                  <a:lnTo>
                    <a:pt x="358" y="78"/>
                  </a:lnTo>
                  <a:lnTo>
                    <a:pt x="530" y="0"/>
                  </a:lnTo>
                  <a:lnTo>
                    <a:pt x="530" y="304"/>
                  </a:lnTo>
                  <a:lnTo>
                    <a:pt x="0" y="312"/>
                  </a:lnTo>
                  <a:lnTo>
                    <a:pt x="0" y="86"/>
                  </a:lnTo>
                  <a:close/>
                </a:path>
              </a:pathLst>
            </a:custGeom>
            <a:pattFill prst="dkHorz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4402" y="323"/>
              <a:ext cx="43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zh-TW" altLang="en-GB"/>
                <a:t>-1/</a:t>
              </a:r>
              <a:r>
                <a:rPr kumimoji="1" lang="en-GB" altLang="zh-TW"/>
                <a:t>r</a:t>
              </a:r>
              <a:r>
                <a:rPr kumimoji="1" lang="en-GB" altLang="zh-TW" baseline="-25000"/>
                <a:t>A</a:t>
              </a:r>
              <a:endParaRPr kumimoji="1" lang="en-GB" altLang="zh-TW"/>
            </a:p>
          </p:txBody>
        </p:sp>
        <p:sp>
          <p:nvSpPr>
            <p:cNvPr id="34" name="Text Box 21"/>
            <p:cNvSpPr txBox="1">
              <a:spLocks noChangeArrowheads="1"/>
            </p:cNvSpPr>
            <p:nvPr/>
          </p:nvSpPr>
          <p:spPr bwMode="auto">
            <a:xfrm>
              <a:off x="5327" y="1157"/>
              <a:ext cx="23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eaLnBrk="1" hangingPunct="1"/>
              <a:r>
                <a:rPr kumimoji="1" lang="en-GB" altLang="zh-TW"/>
                <a:t>X</a:t>
              </a:r>
            </a:p>
          </p:txBody>
        </p:sp>
      </p:grpSp>
      <p:graphicFrame>
        <p:nvGraphicFramePr>
          <p:cNvPr id="3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316217"/>
              </p:ext>
            </p:extLst>
          </p:nvPr>
        </p:nvGraphicFramePr>
        <p:xfrm>
          <a:off x="4918364" y="4737100"/>
          <a:ext cx="188595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0" name="Equation" r:id="rId5" imgW="1815840" imgH="749160" progId="Equation.3">
                  <p:embed/>
                </p:oleObj>
              </mc:Choice>
              <mc:Fallback>
                <p:oleObj name="Equation" r:id="rId5" imgW="181584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364" y="4737100"/>
                        <a:ext cx="1885950" cy="749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188372"/>
              </p:ext>
            </p:extLst>
          </p:nvPr>
        </p:nvGraphicFramePr>
        <p:xfrm>
          <a:off x="6934200" y="1122362"/>
          <a:ext cx="1939925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31" name="Equation" r:id="rId7" imgW="1866600" imgH="749160" progId="Equation.3">
                  <p:embed/>
                </p:oleObj>
              </mc:Choice>
              <mc:Fallback>
                <p:oleObj name="Equation" r:id="rId7" imgW="1866600" imgH="74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122362"/>
                        <a:ext cx="1939925" cy="749300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10892" y="6153090"/>
            <a:ext cx="54539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But </a:t>
            </a:r>
            <a:r>
              <a:rPr lang="en-US" sz="2000" dirty="0" err="1" smtClean="0">
                <a:solidFill>
                  <a:srgbClr val="0000FF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 depends on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000" dirty="0" smtClean="0">
                <a:solidFill>
                  <a:srgbClr val="0000FF"/>
                </a:solidFill>
              </a:rPr>
              <a:t>, and </a:t>
            </a:r>
            <a:r>
              <a:rPr lang="en-US" sz="2000" dirty="0" err="1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j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is a function of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552209" y="6153090"/>
            <a:ext cx="35689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→   We need to relate </a:t>
            </a:r>
            <a:r>
              <a:rPr lang="en-US" sz="2000" dirty="0" err="1" smtClean="0">
                <a:solidFill>
                  <a:srgbClr val="0000FF"/>
                </a:solidFill>
                <a:latin typeface="Arial"/>
                <a:cs typeface="Arial"/>
              </a:rPr>
              <a:t>r</a:t>
            </a:r>
            <a:r>
              <a:rPr lang="en-US" sz="2000" baseline="-25000" dirty="0" err="1" smtClean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 to </a:t>
            </a:r>
            <a:r>
              <a:rPr lang="en-US" sz="2000" dirty="0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1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3587781032"/>
              </p:ext>
            </p:extLst>
          </p:nvPr>
        </p:nvGraphicFramePr>
        <p:xfrm>
          <a:off x="356755" y="3657600"/>
          <a:ext cx="8458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Derive –</a:t>
            </a:r>
            <a:r>
              <a:rPr lang="en-US" dirty="0" err="1" smtClean="0">
                <a:solidFill>
                  <a:schemeClr val="tx1"/>
                </a:solidFill>
              </a:rPr>
              <a:t>r</a:t>
            </a:r>
            <a:r>
              <a:rPr lang="en-US" baseline="-25000" dirty="0" err="1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 = f(X</a:t>
            </a:r>
            <a:r>
              <a:rPr lang="en-US" baseline="-25000" dirty="0" smtClean="0">
                <a:solidFill>
                  <a:schemeClr val="tx1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23736311"/>
              </p:ext>
            </p:extLst>
          </p:nvPr>
        </p:nvGraphicFramePr>
        <p:xfrm>
          <a:off x="356755" y="990600"/>
          <a:ext cx="84582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0099096"/>
              </p:ext>
            </p:extLst>
          </p:nvPr>
        </p:nvGraphicFramePr>
        <p:xfrm>
          <a:off x="1828800" y="1143000"/>
          <a:ext cx="95250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7" name="Equation" r:id="rId13" imgW="952200" imgH="774360" progId="Equation.DSMT4">
                  <p:embed/>
                </p:oleObj>
              </mc:Choice>
              <mc:Fallback>
                <p:oleObj name="Equation" r:id="rId13" imgW="952200" imgH="774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143000"/>
                        <a:ext cx="952500" cy="7747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3216950"/>
              </p:ext>
            </p:extLst>
          </p:nvPr>
        </p:nvGraphicFramePr>
        <p:xfrm>
          <a:off x="1652155" y="2688266"/>
          <a:ext cx="29718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8" name="Equation" r:id="rId15" imgW="2971800" imgH="672840" progId="Equation.DSMT4">
                  <p:embed/>
                </p:oleObj>
              </mc:Choice>
              <mc:Fallback>
                <p:oleObj name="Equation" r:id="rId15" imgW="297180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155" y="2688266"/>
                        <a:ext cx="2971800" cy="673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17230"/>
              </p:ext>
            </p:extLst>
          </p:nvPr>
        </p:nvGraphicFramePr>
        <p:xfrm>
          <a:off x="5233555" y="2688266"/>
          <a:ext cx="281940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9" name="Equation" r:id="rId17" imgW="2819160" imgH="672840" progId="Equation.DSMT4">
                  <p:embed/>
                </p:oleObj>
              </mc:Choice>
              <mc:Fallback>
                <p:oleObj name="Equation" r:id="rId17" imgW="2819160" imgH="672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555" y="2688266"/>
                        <a:ext cx="2819400" cy="673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499264" y="2340934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Batch: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57355" y="236220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Flow:</a:t>
            </a:r>
            <a:endParaRPr lang="en-US" dirty="0"/>
          </a:p>
        </p:txBody>
      </p:sp>
      <p:graphicFrame>
        <p:nvGraphicFramePr>
          <p:cNvPr id="19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3842791"/>
              </p:ext>
            </p:extLst>
          </p:nvPr>
        </p:nvGraphicFramePr>
        <p:xfrm>
          <a:off x="1512157" y="3962400"/>
          <a:ext cx="3594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0" name="Equation" r:id="rId19" imgW="3593880" imgH="761760" progId="Equation.DSMT4">
                  <p:embed/>
                </p:oleObj>
              </mc:Choice>
              <mc:Fallback>
                <p:oleObj name="Equation" r:id="rId19" imgW="3593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2157" y="3962400"/>
                        <a:ext cx="3594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499264" y="3648002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Batch: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183747" y="3669268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Flow:</a:t>
            </a:r>
            <a:endParaRPr lang="en-US" dirty="0"/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166708"/>
              </p:ext>
            </p:extLst>
          </p:nvPr>
        </p:nvGraphicFramePr>
        <p:xfrm>
          <a:off x="5233555" y="3962400"/>
          <a:ext cx="3505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1" name="Equation" r:id="rId21" imgW="3504960" imgH="761760" progId="Equation.DSMT4">
                  <p:embed/>
                </p:oleObj>
              </mc:Choice>
              <mc:Fallback>
                <p:oleObj name="Equation" r:id="rId21" imgW="35049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3555" y="3962400"/>
                        <a:ext cx="3505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831295"/>
              </p:ext>
            </p:extLst>
          </p:nvPr>
        </p:nvGraphicFramePr>
        <p:xfrm>
          <a:off x="3099955" y="5257800"/>
          <a:ext cx="3962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2" name="Equation" r:id="rId23" imgW="3962160" imgH="761760" progId="Equation.DSMT4">
                  <p:embed/>
                </p:oleObj>
              </mc:Choice>
              <mc:Fallback>
                <p:oleObj name="Equation" r:id="rId23" imgW="3962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9955" y="5257800"/>
                        <a:ext cx="3962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1946565" y="5060373"/>
            <a:ext cx="9905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Batch</a:t>
            </a:r>
          </a:p>
          <a:p>
            <a:pPr algn="ctr"/>
            <a:r>
              <a:rPr lang="en-US" dirty="0" smtClean="0"/>
              <a:t> &amp; Flow: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1194388" y="6229290"/>
            <a:ext cx="79496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Now that </a:t>
            </a:r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j</a:t>
            </a:r>
            <a:r>
              <a:rPr lang="en-US" sz="2000" dirty="0" smtClean="0">
                <a:solidFill>
                  <a:srgbClr val="7030A0"/>
                </a:solidFill>
              </a:rPr>
              <a:t> is in terms of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, we can write the rate law in terms of X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3780167"/>
              </p:ext>
            </p:extLst>
          </p:nvPr>
        </p:nvGraphicFramePr>
        <p:xfrm>
          <a:off x="7315200" y="5202156"/>
          <a:ext cx="1360488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3" name="Equation" r:id="rId25" imgW="1485720" imgH="698400" progId="Equation.DSMT4">
                  <p:embed/>
                </p:oleObj>
              </mc:Choice>
              <mc:Fallback>
                <p:oleObj name="Equation" r:id="rId25" imgW="1485720" imgH="6984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5202156"/>
                        <a:ext cx="1360488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2690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7030A0"/>
                </a:solidFill>
              </a:rPr>
              <a:t>Rate Laws and Stoichiometry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9995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following reaction is irreversible at low temperature, but reversible at high temperature. 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and K</a:t>
            </a:r>
            <a:r>
              <a:rPr lang="en-US" sz="2000" baseline="-25000" dirty="0" smtClean="0"/>
              <a:t>C </a:t>
            </a:r>
            <a:r>
              <a:rPr lang="en-US" sz="2000" dirty="0" smtClean="0"/>
              <a:t>are known, but 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isn’t. Suggest a rate law for the high temperature reaction.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161970"/>
              </p:ext>
            </p:extLst>
          </p:nvPr>
        </p:nvGraphicFramePr>
        <p:xfrm>
          <a:off x="3397250" y="931225"/>
          <a:ext cx="2349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1" name="Equation" r:id="rId3" imgW="2349360" imgH="330120" progId="Equation.DSMT4">
                  <p:embed/>
                </p:oleObj>
              </mc:Choice>
              <mc:Fallback>
                <p:oleObj name="Equation" r:id="rId3" imgW="2349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931225"/>
                        <a:ext cx="2349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4624143"/>
              </p:ext>
            </p:extLst>
          </p:nvPr>
        </p:nvGraphicFramePr>
        <p:xfrm>
          <a:off x="2990850" y="1422292"/>
          <a:ext cx="3162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2" name="Equation" r:id="rId5" imgW="3162240" imgH="279360" progId="Equation.DSMT4">
                  <p:embed/>
                </p:oleObj>
              </mc:Choice>
              <mc:Fallback>
                <p:oleObj name="Equation" r:id="rId5" imgW="31622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1422292"/>
                        <a:ext cx="31623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68025"/>
              </p:ext>
            </p:extLst>
          </p:nvPr>
        </p:nvGraphicFramePr>
        <p:xfrm>
          <a:off x="5130800" y="1863088"/>
          <a:ext cx="1270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3" name="Equation" r:id="rId7" imgW="1269720" imgH="330120" progId="Equation.DSMT4">
                  <p:embed/>
                </p:oleObj>
              </mc:Choice>
              <mc:Fallback>
                <p:oleObj name="Equation" r:id="rId7" imgW="1269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1863088"/>
                        <a:ext cx="1270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1763975"/>
              </p:ext>
            </p:extLst>
          </p:nvPr>
        </p:nvGraphicFramePr>
        <p:xfrm>
          <a:off x="5271325" y="2353625"/>
          <a:ext cx="1117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4" name="Equation" r:id="rId9" imgW="1117440" imgH="330120" progId="Equation.DSMT4">
                  <p:embed/>
                </p:oleObj>
              </mc:Choice>
              <mc:Fallback>
                <p:oleObj name="Equation" r:id="rId9" imgW="1117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1325" y="2353625"/>
                        <a:ext cx="1117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448142"/>
              </p:ext>
            </p:extLst>
          </p:nvPr>
        </p:nvGraphicFramePr>
        <p:xfrm>
          <a:off x="3705265" y="2771227"/>
          <a:ext cx="2070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5" name="Equation" r:id="rId11" imgW="2070000" imgH="330120" progId="Equation.DSMT4">
                  <p:embed/>
                </p:oleObj>
              </mc:Choice>
              <mc:Fallback>
                <p:oleObj name="Equation" r:id="rId11" imgW="2070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65" y="2771227"/>
                        <a:ext cx="2070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142655" y="2736272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Need k</a:t>
            </a:r>
            <a:r>
              <a:rPr lang="en-US" sz="2000" baseline="-25000" dirty="0" smtClean="0">
                <a:solidFill>
                  <a:srgbClr val="0033CC"/>
                </a:solidFill>
              </a:rPr>
              <a:t>b </a:t>
            </a:r>
            <a:r>
              <a:rPr lang="en-US" sz="2000" dirty="0" smtClean="0">
                <a:solidFill>
                  <a:srgbClr val="0033CC"/>
                </a:solidFill>
                <a:latin typeface="Arial"/>
                <a:cs typeface="Arial"/>
              </a:rPr>
              <a:t>in known terms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082" y="1798125"/>
            <a:ext cx="2133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Forward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4655" y="2283715"/>
            <a:ext cx="2148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Reverse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7290" y="2731325"/>
            <a:ext cx="2970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Put it together to get –</a:t>
            </a:r>
            <a:r>
              <a:rPr lang="en-US" sz="2000" dirty="0" err="1" smtClean="0">
                <a:solidFill>
                  <a:srgbClr val="0033CC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249666" y="3360300"/>
            <a:ext cx="2739853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>
                <a:solidFill>
                  <a:srgbClr val="7030A0"/>
                </a:solidFill>
              </a:rPr>
              <a:t>At equilibrium, 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baseline="-25000" dirty="0" smtClean="0">
                <a:solidFill>
                  <a:srgbClr val="7030A0"/>
                </a:solidFill>
              </a:rPr>
              <a:t> </a:t>
            </a:r>
            <a:r>
              <a:rPr lang="en-US" sz="2000" dirty="0" smtClean="0">
                <a:solidFill>
                  <a:srgbClr val="7030A0"/>
                </a:solidFill>
              </a:rPr>
              <a:t>= ?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 &gt;0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 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&lt;0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=0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>
                <a:solidFill>
                  <a:srgbClr val="7030A0"/>
                </a:solidFill>
              </a:rPr>
              <a:t>-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=1</a:t>
            </a:r>
            <a:endParaRPr lang="en-US" sz="2000" dirty="0">
              <a:solidFill>
                <a:srgbClr val="7030A0"/>
              </a:solidFill>
            </a:endParaRP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>
                <a:solidFill>
                  <a:srgbClr val="7030A0"/>
                </a:solidFill>
              </a:rPr>
              <a:t>None of the above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85841" y="4393916"/>
            <a:ext cx="1371759" cy="368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5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4" grpId="0"/>
      <p:bldP spid="5" grpId="0"/>
      <p:bldP spid="6" grpId="0"/>
      <p:bldP spid="22" grpId="0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" y="99950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following reaction is irreversible at low temperature, but reversible at high temperature.  </a:t>
            </a:r>
            <a:r>
              <a:rPr lang="en-US" sz="2000" dirty="0" err="1" smtClean="0"/>
              <a:t>k</a:t>
            </a:r>
            <a:r>
              <a:rPr lang="en-US" sz="2000" baseline="-25000" dirty="0" err="1" smtClean="0"/>
              <a:t>f</a:t>
            </a:r>
            <a:r>
              <a:rPr lang="en-US" sz="2000" dirty="0" smtClean="0"/>
              <a:t> and K</a:t>
            </a:r>
            <a:r>
              <a:rPr lang="en-US" sz="2000" baseline="-25000" dirty="0" smtClean="0"/>
              <a:t>C </a:t>
            </a:r>
            <a:r>
              <a:rPr lang="en-US" sz="2000" dirty="0" smtClean="0"/>
              <a:t>are known, but k</a:t>
            </a:r>
            <a:r>
              <a:rPr lang="en-US" sz="2000" baseline="-25000" dirty="0" smtClean="0"/>
              <a:t>b</a:t>
            </a:r>
            <a:r>
              <a:rPr lang="en-US" sz="2000" dirty="0" smtClean="0"/>
              <a:t> isn’t. Suggest a rate law for the high temperature reaction.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7487604"/>
              </p:ext>
            </p:extLst>
          </p:nvPr>
        </p:nvGraphicFramePr>
        <p:xfrm>
          <a:off x="3397250" y="931225"/>
          <a:ext cx="2349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0" name="Equation" r:id="rId3" imgW="2349360" imgH="330120" progId="Equation.DSMT4">
                  <p:embed/>
                </p:oleObj>
              </mc:Choice>
              <mc:Fallback>
                <p:oleObj name="Equation" r:id="rId3" imgW="23493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931225"/>
                        <a:ext cx="2349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431716"/>
              </p:ext>
            </p:extLst>
          </p:nvPr>
        </p:nvGraphicFramePr>
        <p:xfrm>
          <a:off x="2990850" y="1422292"/>
          <a:ext cx="31623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1" name="Equation" r:id="rId5" imgW="3162240" imgH="279360" progId="Equation.DSMT4">
                  <p:embed/>
                </p:oleObj>
              </mc:Choice>
              <mc:Fallback>
                <p:oleObj name="Equation" r:id="rId5" imgW="31622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0850" y="1422292"/>
                        <a:ext cx="31623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7155536"/>
              </p:ext>
            </p:extLst>
          </p:nvPr>
        </p:nvGraphicFramePr>
        <p:xfrm>
          <a:off x="5130800" y="1863088"/>
          <a:ext cx="1270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2" name="Equation" r:id="rId7" imgW="1269720" imgH="330120" progId="Equation.DSMT4">
                  <p:embed/>
                </p:oleObj>
              </mc:Choice>
              <mc:Fallback>
                <p:oleObj name="Equation" r:id="rId7" imgW="126972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0800" y="1863088"/>
                        <a:ext cx="1270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236648"/>
              </p:ext>
            </p:extLst>
          </p:nvPr>
        </p:nvGraphicFramePr>
        <p:xfrm>
          <a:off x="5271325" y="2353625"/>
          <a:ext cx="11176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3" name="Equation" r:id="rId9" imgW="1117440" imgH="330120" progId="Equation.DSMT4">
                  <p:embed/>
                </p:oleObj>
              </mc:Choice>
              <mc:Fallback>
                <p:oleObj name="Equation" r:id="rId9" imgW="1117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1325" y="2353625"/>
                        <a:ext cx="11176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430621"/>
              </p:ext>
            </p:extLst>
          </p:nvPr>
        </p:nvGraphicFramePr>
        <p:xfrm>
          <a:off x="3678613" y="3404755"/>
          <a:ext cx="2476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4" name="Equation" r:id="rId11" imgW="2476440" imgH="330120" progId="Equation.DSMT4">
                  <p:embed/>
                </p:oleObj>
              </mc:Choice>
              <mc:Fallback>
                <p:oleObj name="Equation" r:id="rId11" imgW="2476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78613" y="3404755"/>
                        <a:ext cx="2476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120649"/>
              </p:ext>
            </p:extLst>
          </p:nvPr>
        </p:nvGraphicFramePr>
        <p:xfrm>
          <a:off x="560504" y="3962400"/>
          <a:ext cx="2971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5" name="Equation" r:id="rId13" imgW="2971800" imgH="685800" progId="Equation.DSMT4">
                  <p:embed/>
                </p:oleObj>
              </mc:Choice>
              <mc:Fallback>
                <p:oleObj name="Equation" r:id="rId13" imgW="29718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04" y="3962400"/>
                        <a:ext cx="2971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364663" y="3352800"/>
            <a:ext cx="17459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Solve for k</a:t>
            </a:r>
            <a:r>
              <a:rPr lang="en-US" sz="2000" baseline="-25000" dirty="0" smtClean="0">
                <a:solidFill>
                  <a:srgbClr val="0033CC"/>
                </a:solidFill>
              </a:rPr>
              <a:t>b</a:t>
            </a:r>
            <a:r>
              <a:rPr lang="en-US" sz="2000" dirty="0" smtClean="0">
                <a:solidFill>
                  <a:srgbClr val="0033CC"/>
                </a:solidFill>
                <a:latin typeface="Arial"/>
                <a:cs typeface="Arial"/>
              </a:rPr>
              <a:t>→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67254" y="4114800"/>
            <a:ext cx="18022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We know that: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066217"/>
              </p:ext>
            </p:extLst>
          </p:nvPr>
        </p:nvGraphicFramePr>
        <p:xfrm>
          <a:off x="5519854" y="3962400"/>
          <a:ext cx="23749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6" name="Equation" r:id="rId15" imgW="2374560" imgH="736560" progId="Equation.DSMT4">
                  <p:embed/>
                </p:oleObj>
              </mc:Choice>
              <mc:Fallback>
                <p:oleObj name="Equation" r:id="rId15" imgW="23745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854" y="3962400"/>
                        <a:ext cx="23749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7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815169"/>
              </p:ext>
            </p:extLst>
          </p:nvPr>
        </p:nvGraphicFramePr>
        <p:xfrm>
          <a:off x="649404" y="4864100"/>
          <a:ext cx="28067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7" name="Equation" r:id="rId17" imgW="2806560" imgH="698400" progId="Equation.DSMT4">
                  <p:embed/>
                </p:oleObj>
              </mc:Choice>
              <mc:Fallback>
                <p:oleObj name="Equation" r:id="rId17" imgW="2806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404" y="4864100"/>
                        <a:ext cx="28067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614854" y="5022850"/>
            <a:ext cx="46057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Substitute this expression for k</a:t>
            </a:r>
            <a:r>
              <a:rPr lang="en-US" sz="2000" baseline="-25000" dirty="0" smtClean="0">
                <a:solidFill>
                  <a:srgbClr val="0033CC"/>
                </a:solidFill>
              </a:rPr>
              <a:t>b</a:t>
            </a:r>
            <a:r>
              <a:rPr lang="en-US" sz="2000" dirty="0" smtClean="0">
                <a:solidFill>
                  <a:srgbClr val="0033CC"/>
                </a:solidFill>
              </a:rPr>
              <a:t> into -</a:t>
            </a:r>
            <a:r>
              <a:rPr lang="en-US" sz="2000" dirty="0" err="1" smtClean="0">
                <a:solidFill>
                  <a:srgbClr val="0033CC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2670168"/>
              </p:ext>
            </p:extLst>
          </p:nvPr>
        </p:nvGraphicFramePr>
        <p:xfrm>
          <a:off x="2247900" y="5739130"/>
          <a:ext cx="46482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8" name="Equation" r:id="rId19" imgW="4647960" imgH="698400" progId="Equation.DSMT4">
                  <p:embed/>
                </p:oleObj>
              </mc:Choice>
              <mc:Fallback>
                <p:oleObj name="Equation" r:id="rId19" imgW="46479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5739130"/>
                        <a:ext cx="46482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4668982" y="5745480"/>
            <a:ext cx="2286000" cy="731520"/>
          </a:xfrm>
          <a:prstGeom prst="rect">
            <a:avLst/>
          </a:prstGeom>
          <a:noFill/>
          <a:ln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87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039415"/>
              </p:ext>
            </p:extLst>
          </p:nvPr>
        </p:nvGraphicFramePr>
        <p:xfrm>
          <a:off x="3705265" y="2771227"/>
          <a:ext cx="20701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949" name="Equation" r:id="rId21" imgW="2070000" imgH="330120" progId="Equation.DSMT4">
                  <p:embed/>
                </p:oleObj>
              </mc:Choice>
              <mc:Fallback>
                <p:oleObj name="Equation" r:id="rId21" imgW="207000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5265" y="2771227"/>
                        <a:ext cx="20701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6142655" y="2736272"/>
            <a:ext cx="29338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Need k</a:t>
            </a:r>
            <a:r>
              <a:rPr lang="en-US" sz="2000" baseline="-25000" dirty="0" smtClean="0">
                <a:solidFill>
                  <a:srgbClr val="0033CC"/>
                </a:solidFill>
              </a:rPr>
              <a:t>b </a:t>
            </a:r>
            <a:r>
              <a:rPr lang="en-US" sz="2000" dirty="0" smtClean="0">
                <a:solidFill>
                  <a:srgbClr val="0033CC"/>
                </a:solidFill>
                <a:latin typeface="Arial"/>
                <a:cs typeface="Arial"/>
              </a:rPr>
              <a:t>in known terms</a:t>
            </a:r>
            <a:endParaRPr lang="en-US" sz="2000" dirty="0" smtClean="0">
              <a:solidFill>
                <a:srgbClr val="0033CC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19082" y="1798125"/>
            <a:ext cx="21339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Forward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4655" y="2283715"/>
            <a:ext cx="21483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Reverse </a:t>
            </a:r>
            <a:r>
              <a:rPr lang="en-US" sz="2000" dirty="0" err="1" smtClean="0"/>
              <a:t>rxn</a:t>
            </a:r>
            <a:r>
              <a:rPr lang="en-US" sz="2000" dirty="0" smtClean="0"/>
              <a:t> rate: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67290" y="2731325"/>
            <a:ext cx="2970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Put it together to get –</a:t>
            </a:r>
            <a:r>
              <a:rPr lang="en-US" sz="2000" dirty="0" err="1" smtClean="0">
                <a:solidFill>
                  <a:srgbClr val="0033CC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</a:t>
            </a:r>
            <a:r>
              <a:rPr lang="en-US" sz="2000" dirty="0" smtClean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16278" y="3333690"/>
            <a:ext cx="2635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At equilibrium, -</a:t>
            </a:r>
            <a:r>
              <a:rPr lang="en-US" sz="2000" dirty="0" err="1" smtClean="0">
                <a:solidFill>
                  <a:srgbClr val="0033CC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0033CC"/>
                </a:solidFill>
              </a:rPr>
              <a:t>A</a:t>
            </a:r>
            <a:r>
              <a:rPr lang="en-US" sz="2000" baseline="-25000" dirty="0" smtClean="0">
                <a:solidFill>
                  <a:srgbClr val="0033CC"/>
                </a:solidFill>
              </a:rPr>
              <a:t> </a:t>
            </a:r>
            <a:r>
              <a:rPr lang="en-US" sz="2000" dirty="0" smtClean="0">
                <a:solidFill>
                  <a:srgbClr val="0033CC"/>
                </a:solidFill>
              </a:rPr>
              <a:t>= 0 </a:t>
            </a:r>
          </a:p>
        </p:txBody>
      </p:sp>
      <p:sp>
        <p:nvSpPr>
          <p:cNvPr id="7" name="Rectangle 6"/>
          <p:cNvSpPr/>
          <p:nvPr/>
        </p:nvSpPr>
        <p:spPr>
          <a:xfrm>
            <a:off x="2471854" y="4724400"/>
            <a:ext cx="1080274" cy="914400"/>
          </a:xfrm>
          <a:prstGeom prst="rect">
            <a:avLst/>
          </a:prstGeom>
          <a:noFill/>
          <a:ln>
            <a:solidFill>
              <a:srgbClr val="FF99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5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19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6240" y="2339885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=		j 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0648" y="2320636"/>
            <a:ext cx="651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</a:t>
            </a:r>
            <a:r>
              <a:rPr lang="en-US" sz="2000" baseline="-25000" dirty="0" smtClean="0"/>
              <a:t>4</a:t>
            </a: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197100" y="152400"/>
          <a:ext cx="4749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8" name="Equation" r:id="rId3" imgW="4749480" imgH="609480" progId="Equation.DSMT4">
                  <p:embed/>
                </p:oleObj>
              </mc:Choice>
              <mc:Fallback>
                <p:oleObj name="Equation" r:id="rId3" imgW="47494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152400"/>
                        <a:ext cx="4749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66773" y="971490"/>
            <a:ext cx="5410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What is the relationship between r</a:t>
            </a:r>
            <a:r>
              <a:rPr lang="en-US" sz="2000" baseline="-25000" dirty="0" smtClean="0">
                <a:solidFill>
                  <a:srgbClr val="0033CC"/>
                </a:solidFill>
              </a:rPr>
              <a:t>CH4</a:t>
            </a:r>
            <a:r>
              <a:rPr lang="en-US" sz="2000" dirty="0" smtClean="0">
                <a:solidFill>
                  <a:srgbClr val="0033CC"/>
                </a:solidFill>
              </a:rPr>
              <a:t> and r</a:t>
            </a:r>
            <a:r>
              <a:rPr lang="en-US" sz="2000" baseline="-25000" dirty="0" smtClean="0">
                <a:solidFill>
                  <a:srgbClr val="0033CC"/>
                </a:solidFill>
              </a:rPr>
              <a:t>O2</a:t>
            </a:r>
            <a:r>
              <a:rPr lang="en-US" sz="2000" dirty="0" smtClean="0">
                <a:solidFill>
                  <a:srgbClr val="0033CC"/>
                </a:solidFill>
              </a:rPr>
              <a:t>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8403115"/>
              </p:ext>
            </p:extLst>
          </p:nvPr>
        </p:nvGraphicFramePr>
        <p:xfrm>
          <a:off x="1712913" y="2146300"/>
          <a:ext cx="939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9" name="Equation" r:id="rId5" imgW="939600" imgH="787320" progId="Equation.DSMT4">
                  <p:embed/>
                </p:oleObj>
              </mc:Choice>
              <mc:Fallback>
                <p:oleObj name="Equation" r:id="rId5" imgW="9396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2146300"/>
                        <a:ext cx="939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362071" y="2320636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=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410200" y="2320636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endParaRPr lang="en-US" sz="20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877332" y="1587305"/>
            <a:ext cx="131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Use CH</a:t>
            </a:r>
            <a:r>
              <a:rPr lang="en-US" sz="2000" baseline="-25000" dirty="0" smtClean="0">
                <a:solidFill>
                  <a:srgbClr val="7030A0"/>
                </a:solidFill>
              </a:rPr>
              <a:t>4</a:t>
            </a:r>
            <a:r>
              <a:rPr lang="en-US" sz="2000" dirty="0" smtClean="0">
                <a:solidFill>
                  <a:srgbClr val="7030A0"/>
                </a:solidFill>
              </a:rPr>
              <a:t> for basis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249666" y="3360300"/>
            <a:ext cx="2739853" cy="20672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200"/>
              </a:spcAft>
            </a:pPr>
            <a:r>
              <a:rPr lang="en-US" sz="2000" dirty="0" smtClean="0"/>
              <a:t>What is </a:t>
            </a:r>
            <a:r>
              <a:rPr lang="en-US" sz="2000" dirty="0" err="1">
                <a:latin typeface="Symbol" pitchFamily="18" charset="2"/>
              </a:rPr>
              <a:t>n</a:t>
            </a:r>
            <a:r>
              <a:rPr lang="en-US" sz="2000" baseline="-25000" dirty="0" err="1"/>
              <a:t>j</a:t>
            </a:r>
            <a:r>
              <a:rPr lang="en-US" sz="2000" dirty="0" smtClean="0"/>
              <a:t>?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/>
              <a:t>0.5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/>
              <a:t>-0.5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/>
              <a:t>3/2</a:t>
            </a:r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/>
              <a:t>-3/2</a:t>
            </a:r>
            <a:endParaRPr lang="en-US" sz="2000" dirty="0"/>
          </a:p>
          <a:p>
            <a:pPr marL="457200" indent="-457200">
              <a:spcAft>
                <a:spcPts val="200"/>
              </a:spcAft>
              <a:buFont typeface="+mj-lt"/>
              <a:buAutoNum type="alphaLcParenR"/>
            </a:pPr>
            <a:r>
              <a:rPr lang="en-US" sz="2000" dirty="0" smtClean="0"/>
              <a:t>None of the above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5841" y="4718550"/>
            <a:ext cx="1371759" cy="3689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64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  <p:bldP spid="15" grpId="0"/>
      <p:bldP spid="16" grpId="0"/>
      <p:bldP spid="10" grpId="0"/>
      <p:bldP spid="20" grpId="0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226240" y="2339885"/>
            <a:ext cx="23086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=		j =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60648" y="2320636"/>
            <a:ext cx="6511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</a:t>
            </a:r>
            <a:r>
              <a:rPr lang="en-US" sz="2000" baseline="-25000" dirty="0" smtClean="0"/>
              <a:t>4</a:t>
            </a:r>
            <a:endParaRPr lang="en-US" sz="2000" dirty="0" smtClean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2197100" y="152400"/>
          <a:ext cx="47498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6" name="Equation" r:id="rId3" imgW="4749480" imgH="609480" progId="Equation.DSMT4">
                  <p:embed/>
                </p:oleObj>
              </mc:Choice>
              <mc:Fallback>
                <p:oleObj name="Equation" r:id="rId3" imgW="474948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152400"/>
                        <a:ext cx="47498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866773" y="971490"/>
            <a:ext cx="54104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What is the relationship between r</a:t>
            </a:r>
            <a:r>
              <a:rPr lang="en-US" sz="2000" baseline="-25000" dirty="0" smtClean="0">
                <a:solidFill>
                  <a:srgbClr val="0033CC"/>
                </a:solidFill>
              </a:rPr>
              <a:t>CH4</a:t>
            </a:r>
            <a:r>
              <a:rPr lang="en-US" sz="2000" dirty="0" smtClean="0">
                <a:solidFill>
                  <a:srgbClr val="0033CC"/>
                </a:solidFill>
              </a:rPr>
              <a:t> and r</a:t>
            </a:r>
            <a:r>
              <a:rPr lang="en-US" sz="2000" baseline="-25000" dirty="0" smtClean="0">
                <a:solidFill>
                  <a:srgbClr val="0033CC"/>
                </a:solidFill>
              </a:rPr>
              <a:t>O2</a:t>
            </a:r>
            <a:r>
              <a:rPr lang="en-US" sz="2000" dirty="0" smtClean="0">
                <a:solidFill>
                  <a:srgbClr val="0033CC"/>
                </a:solidFill>
              </a:rPr>
              <a:t>?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760460"/>
              </p:ext>
            </p:extLst>
          </p:nvPr>
        </p:nvGraphicFramePr>
        <p:xfrm>
          <a:off x="1712913" y="2146300"/>
          <a:ext cx="939800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7" name="Equation" r:id="rId5" imgW="939600" imgH="787320" progId="Equation.DSMT4">
                  <p:embed/>
                </p:oleObj>
              </mc:Choice>
              <mc:Fallback>
                <p:oleObj name="Equation" r:id="rId5" imgW="939600" imgH="787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913" y="2146300"/>
                        <a:ext cx="939800" cy="787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337687" y="2324100"/>
            <a:ext cx="11192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       -3/2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95800" y="2838390"/>
            <a:ext cx="40671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Negative because O</a:t>
            </a:r>
            <a:r>
              <a:rPr lang="en-US" sz="2000" baseline="-25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</a:rPr>
              <a:t> is a reactant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 rot="5400000" flipH="1" flipV="1">
            <a:off x="6719316" y="2717994"/>
            <a:ext cx="307848" cy="67056"/>
          </a:xfrm>
          <a:prstGeom prst="straightConnector1">
            <a:avLst/>
          </a:prstGeom>
          <a:ln w="1905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62071" y="2320636"/>
            <a:ext cx="5757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Symbol" pitchFamily="18" charset="2"/>
              </a:rPr>
              <a:t>n</a:t>
            </a:r>
            <a:r>
              <a:rPr lang="en-US" sz="2000" baseline="-25000" dirty="0" err="1" smtClean="0"/>
              <a:t>j</a:t>
            </a:r>
            <a:r>
              <a:rPr lang="en-US" sz="2000" dirty="0" smtClean="0"/>
              <a:t> =</a:t>
            </a:r>
          </a:p>
        </p:txBody>
      </p:sp>
      <p:graphicFrame>
        <p:nvGraphicFramePr>
          <p:cNvPr id="1536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298252"/>
              </p:ext>
            </p:extLst>
          </p:nvPr>
        </p:nvGraphicFramePr>
        <p:xfrm>
          <a:off x="1879600" y="3543300"/>
          <a:ext cx="15113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8" name="Equation" r:id="rId7" imgW="1511280" imgH="736560" progId="Equation.DSMT4">
                  <p:embed/>
                </p:oleObj>
              </mc:Choice>
              <mc:Fallback>
                <p:oleObj name="Equation" r:id="rId7" imgW="1511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9600" y="3543300"/>
                        <a:ext cx="15113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609600" y="379968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Plug in:</a:t>
            </a:r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2261614"/>
              </p:ext>
            </p:extLst>
          </p:nvPr>
        </p:nvGraphicFramePr>
        <p:xfrm>
          <a:off x="3721100" y="3784600"/>
          <a:ext cx="44577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89" name="Equation" r:id="rId9" imgW="4457520" imgH="482400" progId="Equation.DSMT4">
                  <p:embed/>
                </p:oleObj>
              </mc:Choice>
              <mc:Fallback>
                <p:oleObj name="Equation" r:id="rId9" imgW="445752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1100" y="3784600"/>
                        <a:ext cx="4457700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392557" y="5010090"/>
            <a:ext cx="4358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O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is consumed 1.5x faster than CH</a:t>
            </a:r>
            <a:r>
              <a:rPr lang="en-US" sz="2000" baseline="-25000" dirty="0" smtClean="0">
                <a:solidFill>
                  <a:srgbClr val="7030A0"/>
                </a:solidFill>
              </a:rPr>
              <a:t>4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410200" y="2320636"/>
            <a:ext cx="4780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</a:t>
            </a:r>
            <a:r>
              <a:rPr lang="en-US" sz="2000" baseline="-25000" dirty="0" smtClean="0"/>
              <a:t>2</a:t>
            </a:r>
            <a:endParaRPr lang="en-US" sz="2000" dirty="0" smtClean="0"/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990600" y="2743200"/>
            <a:ext cx="1143000" cy="1143000"/>
          </a:xfrm>
          <a:prstGeom prst="straightConnector1">
            <a:avLst/>
          </a:prstGeom>
          <a:ln w="28575">
            <a:solidFill>
              <a:srgbClr val="0033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 rot="5400000">
            <a:off x="3733800" y="2642359"/>
            <a:ext cx="365760" cy="1463040"/>
          </a:xfrm>
          <a:prstGeom prst="bentConnector3">
            <a:avLst/>
          </a:prstGeom>
          <a:ln w="28575">
            <a:solidFill>
              <a:schemeClr val="accent6">
                <a:lumMod val="75000"/>
              </a:schemeClr>
            </a:solidFill>
            <a:headEnd type="arrow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77332" y="1587305"/>
            <a:ext cx="13136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Use CH</a:t>
            </a:r>
            <a:r>
              <a:rPr lang="en-US" sz="2000" baseline="-25000" dirty="0" smtClean="0">
                <a:solidFill>
                  <a:srgbClr val="7030A0"/>
                </a:solidFill>
              </a:rPr>
              <a:t>4</a:t>
            </a:r>
            <a:r>
              <a:rPr lang="en-US" sz="2000" dirty="0" smtClean="0">
                <a:solidFill>
                  <a:srgbClr val="7030A0"/>
                </a:solidFill>
              </a:rPr>
              <a:t> for basis</a:t>
            </a:r>
          </a:p>
        </p:txBody>
      </p:sp>
    </p:spTree>
    <p:extLst>
      <p:ext uri="{BB962C8B-B14F-4D97-AF65-F5344CB8AC3E}">
        <p14:creationId xmlns:p14="http://schemas.microsoft.com/office/powerpoint/2010/main" val="349891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2871</TotalTime>
  <Words>1713</Words>
  <Application>Microsoft Office PowerPoint</Application>
  <PresentationFormat>On-screen Show (4:3)</PresentationFormat>
  <Paragraphs>342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Helvetica</vt:lpstr>
      <vt:lpstr>Meiryo</vt:lpstr>
      <vt:lpstr>Symbol</vt:lpstr>
      <vt:lpstr>Office Theme</vt:lpstr>
      <vt:lpstr>Equation</vt:lpstr>
      <vt:lpstr>Review: Reaction Rates and Rate Laws</vt:lpstr>
      <vt:lpstr>Review: Reversible Reactions</vt:lpstr>
      <vt:lpstr>Review: Conversion is Everything!</vt:lpstr>
      <vt:lpstr>Review: Derive –rA = f(XA)</vt:lpstr>
      <vt:lpstr>Chapter 3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mlkraft2</dc:creator>
  <cp:lastModifiedBy>Mary</cp:lastModifiedBy>
  <cp:revision>154</cp:revision>
  <cp:lastPrinted>2014-02-07T18:37:45Z</cp:lastPrinted>
  <dcterms:created xsi:type="dcterms:W3CDTF">2009-02-02T22:34:24Z</dcterms:created>
  <dcterms:modified xsi:type="dcterms:W3CDTF">2015-08-23T20:51:39Z</dcterms:modified>
</cp:coreProperties>
</file>